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6" r:id="rId4"/>
    <p:sldMasterId id="2147483720" r:id="rId5"/>
    <p:sldMasterId id="2147483732" r:id="rId6"/>
    <p:sldMasterId id="2147483744" r:id="rId7"/>
    <p:sldMasterId id="2147483756" r:id="rId8"/>
  </p:sldMasterIdLst>
  <p:notesMasterIdLst>
    <p:notesMasterId r:id="rId50"/>
  </p:notesMasterIdLst>
  <p:sldIdLst>
    <p:sldId id="257" r:id="rId9"/>
    <p:sldId id="283" r:id="rId10"/>
    <p:sldId id="506" r:id="rId11"/>
    <p:sldId id="447" r:id="rId12"/>
    <p:sldId id="386" r:id="rId13"/>
    <p:sldId id="387" r:id="rId14"/>
    <p:sldId id="388" r:id="rId15"/>
    <p:sldId id="389" r:id="rId16"/>
    <p:sldId id="391" r:id="rId17"/>
    <p:sldId id="390" r:id="rId18"/>
    <p:sldId id="448" r:id="rId19"/>
    <p:sldId id="450" r:id="rId20"/>
    <p:sldId id="451" r:id="rId21"/>
    <p:sldId id="454" r:id="rId22"/>
    <p:sldId id="505" r:id="rId23"/>
    <p:sldId id="502" r:id="rId24"/>
    <p:sldId id="456" r:id="rId25"/>
    <p:sldId id="445" r:id="rId26"/>
    <p:sldId id="492" r:id="rId27"/>
    <p:sldId id="503" r:id="rId28"/>
    <p:sldId id="462" r:id="rId29"/>
    <p:sldId id="465" r:id="rId30"/>
    <p:sldId id="468" r:id="rId31"/>
    <p:sldId id="486" r:id="rId32"/>
    <p:sldId id="487" r:id="rId33"/>
    <p:sldId id="491" r:id="rId34"/>
    <p:sldId id="433" r:id="rId35"/>
    <p:sldId id="469" r:id="rId36"/>
    <p:sldId id="472" r:id="rId37"/>
    <p:sldId id="439" r:id="rId38"/>
    <p:sldId id="497" r:id="rId39"/>
    <p:sldId id="494" r:id="rId40"/>
    <p:sldId id="493" r:id="rId41"/>
    <p:sldId id="501" r:id="rId42"/>
    <p:sldId id="489" r:id="rId43"/>
    <p:sldId id="490" r:id="rId44"/>
    <p:sldId id="499" r:id="rId45"/>
    <p:sldId id="508" r:id="rId46"/>
    <p:sldId id="507" r:id="rId47"/>
    <p:sldId id="335" r:id="rId48"/>
    <p:sldId id="50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3" autoAdjust="0"/>
    <p:restoredTop sz="84426" autoAdjust="0"/>
  </p:normalViewPr>
  <p:slideViewPr>
    <p:cSldViewPr snapToGrid="0" showGuides="1">
      <p:cViewPr varScale="1">
        <p:scale>
          <a:sx n="73" d="100"/>
          <a:sy n="73" d="100"/>
        </p:scale>
        <p:origin x="-1195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BC4D6-2AD2-4B46-AAD8-DEABAF9EAC44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133A8-5914-4AF8-BE18-1A0105C1F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49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5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91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925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0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58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84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84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0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181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18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5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18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99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6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33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5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88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88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133A8-5914-4AF8-BE18-1A0105C1F02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3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426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358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46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351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28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590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1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05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123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933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98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4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81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74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1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631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446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461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97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0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172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32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854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691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89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46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17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3710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657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329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52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8436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992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26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814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519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4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2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478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570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480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3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1966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91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317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0810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301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91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75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733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1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016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9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5347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337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4206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934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687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137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505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954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65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236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0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424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742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1335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772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815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761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7295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32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C5FB40-046C-4E91-BCE4-A83299F4DE31}" type="datetimeFigureOut">
              <a:rPr lang="id-ID">
                <a:solidFill>
                  <a:srgbClr val="5C5C5C"/>
                </a:solidFill>
              </a:rPr>
              <a:pPr/>
              <a:t>26/04/2018</a:t>
            </a:fld>
            <a:endParaRPr lang="id-ID">
              <a:solidFill>
                <a:srgbClr val="5C5C5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>
              <a:solidFill>
                <a:srgbClr val="5C5C5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C88907-5B43-463E-96C3-D1C5584F646E}" type="slidenum">
              <a:rPr lang="id-ID">
                <a:solidFill>
                  <a:srgbClr val="5C5C5C"/>
                </a:solidFill>
              </a:rPr>
              <a:pPr/>
              <a:t>‹#›</a:t>
            </a:fld>
            <a:endParaRPr lang="id-ID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0701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259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2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8011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879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0825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412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464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2936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9944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8658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60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4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15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567B5-7135-4B4E-A17A-0F3921925757}" type="datetimeFigureOut">
              <a:rPr lang="zh-CN" altLang="en-US" smtClean="0"/>
              <a:t>2018/4/26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398A2-64DA-44DB-B271-36BFA4173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5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4842118" y="6426000"/>
            <a:ext cx="2481943" cy="432000"/>
            <a:chOff x="4842118" y="6426000"/>
            <a:chExt cx="2481943" cy="432000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4842118" y="6452235"/>
              <a:ext cx="24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prstClr val="white">
                      <a:lumMod val="50000"/>
                    </a:prst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prstClr val="white">
                    <a:lumMod val="50000"/>
                  </a:prst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917425" y="3588629"/>
                <a:ext cx="360000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952616" y="3622579"/>
                <a:ext cx="2916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983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4842118" y="6426000"/>
            <a:ext cx="2481943" cy="432000"/>
            <a:chOff x="4842118" y="6426000"/>
            <a:chExt cx="2481943" cy="432000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4842118" y="6452235"/>
              <a:ext cx="24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prstClr val="white">
                      <a:lumMod val="50000"/>
                    </a:prst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prstClr val="white">
                    <a:lumMod val="50000"/>
                  </a:prst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917425" y="3588629"/>
                <a:ext cx="360000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952616" y="3622579"/>
                <a:ext cx="2916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062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4842118" y="6426000"/>
            <a:ext cx="2481943" cy="432000"/>
            <a:chOff x="4842118" y="6426000"/>
            <a:chExt cx="2481943" cy="432000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4842118" y="6452235"/>
              <a:ext cx="24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prstClr val="white">
                      <a:lumMod val="50000"/>
                    </a:prst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prstClr val="white">
                    <a:lumMod val="50000"/>
                  </a:prst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917425" y="3588629"/>
                <a:ext cx="360000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952616" y="3622579"/>
                <a:ext cx="2916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245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4842118" y="6426000"/>
            <a:ext cx="2481943" cy="432000"/>
            <a:chOff x="4842118" y="6426000"/>
            <a:chExt cx="2481943" cy="432000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4842118" y="6452235"/>
              <a:ext cx="24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prstClr val="white">
                      <a:lumMod val="50000"/>
                    </a:prst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prstClr val="white">
                    <a:lumMod val="50000"/>
                  </a:prst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917425" y="3588629"/>
                <a:ext cx="360000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952616" y="3622579"/>
                <a:ext cx="2916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2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4842118" y="6426000"/>
            <a:ext cx="2481943" cy="432000"/>
            <a:chOff x="4842118" y="6426000"/>
            <a:chExt cx="2481943" cy="432000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4842118" y="6452235"/>
              <a:ext cx="24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prstClr val="white">
                      <a:lumMod val="50000"/>
                    </a:prst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prstClr val="white">
                    <a:lumMod val="50000"/>
                  </a:prst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917425" y="3588629"/>
                <a:ext cx="360000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952616" y="3622579"/>
                <a:ext cx="2916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775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4842118" y="6426000"/>
            <a:ext cx="2481943" cy="432000"/>
            <a:chOff x="4842118" y="6426000"/>
            <a:chExt cx="2481943" cy="432000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4842118" y="6452235"/>
              <a:ext cx="248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prstClr val="white">
                      <a:lumMod val="50000"/>
                    </a:prst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&lt;           &gt;</a:t>
              </a:r>
              <a:endParaRPr lang="id-ID" sz="2000" dirty="0">
                <a:solidFill>
                  <a:prstClr val="white">
                    <a:lumMod val="50000"/>
                  </a:prstClr>
                </a:solidFill>
                <a:latin typeface="Lato" panose="020F050202020403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5867089" y="6426000"/>
              <a:ext cx="432000" cy="432000"/>
              <a:chOff x="5917425" y="3588629"/>
              <a:chExt cx="360000" cy="360000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5917425" y="3588629"/>
                <a:ext cx="360000" cy="360000"/>
              </a:xfrm>
              <a:prstGeom prst="ellipse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5952616" y="3622579"/>
                <a:ext cx="2916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101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567B5-7135-4B4E-A17A-0F392192575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398A2-64DA-44DB-B271-36BFA4173F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2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7" y="0"/>
            <a:ext cx="12193434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9510" y="410647"/>
            <a:ext cx="11266005" cy="2675712"/>
            <a:chOff x="7518398" y="3975265"/>
            <a:chExt cx="11266005" cy="2675712"/>
          </a:xfrm>
        </p:grpSpPr>
        <p:sp>
          <p:nvSpPr>
            <p:cNvPr id="4" name="文本框 3"/>
            <p:cNvSpPr txBox="1"/>
            <p:nvPr/>
          </p:nvSpPr>
          <p:spPr>
            <a:xfrm flipH="1">
              <a:off x="7518398" y="3975265"/>
              <a:ext cx="478971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 smtClean="0">
                  <a:latin typeface="Impact" panose="020B0806030902050204" pitchFamily="34" charset="0"/>
                </a:rPr>
                <a:t>2017</a:t>
              </a:r>
              <a:endParaRPr lang="zh-CN" altLang="en-US" sz="16600" b="1" dirty="0">
                <a:latin typeface="Impact" panose="020B080603090205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flipH="1">
              <a:off x="15521979" y="5943095"/>
              <a:ext cx="3262424" cy="70788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kumimoji="1" lang="zh-CN" altLang="en-US" sz="4000" dirty="0">
                  <a:latin typeface="华文行楷" pitchFamily="2" charset="-122"/>
                  <a:ea typeface="华文行楷" pitchFamily="2" charset="-122"/>
                </a:rPr>
                <a:t>窗外流星作品</a:t>
              </a:r>
              <a:endParaRPr kumimoji="1" lang="en-US" altLang="zh-CN" sz="4000" dirty="0"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flipH="1">
              <a:off x="11760912" y="4418203"/>
              <a:ext cx="45719" cy="1703853"/>
            </a:xfrm>
            <a:prstGeom prst="rect">
              <a:avLst/>
            </a:prstGeom>
            <a:solidFill>
              <a:srgbClr val="075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 flipH="1">
            <a:off x="4727743" y="853585"/>
            <a:ext cx="7596951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b="1" dirty="0">
                <a:latin typeface="Adobe 明體 Std L" panose="02020300000000000000" pitchFamily="18" charset="-128"/>
                <a:ea typeface="Adobe 明體 Std L" panose="02020300000000000000" pitchFamily="18" charset="-128"/>
              </a:rPr>
              <a:t>第四届全国高校云计算应用创新大赛</a:t>
            </a:r>
            <a:endParaRPr kumimoji="1" lang="en-US" altLang="zh-CN" sz="3600" b="1" dirty="0"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  <a:p>
            <a:endParaRPr kumimoji="1" lang="en-US" altLang="zh-CN" sz="2800" b="1" dirty="0"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  <a:p>
            <a:r>
              <a:rPr kumimoji="1" lang="zh-CN" altLang="en-US" sz="2800" b="1" dirty="0"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命题四</a:t>
            </a:r>
            <a:r>
              <a:rPr kumimoji="1" lang="en-US" altLang="zh-CN" sz="2800" b="1" dirty="0"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--</a:t>
            </a:r>
            <a:r>
              <a:rPr kumimoji="1" lang="zh-CN" altLang="en-US" sz="2800" b="1" dirty="0"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基于深度学习技术的恶意访问识别</a:t>
            </a:r>
          </a:p>
        </p:txBody>
      </p:sp>
      <p:sp>
        <p:nvSpPr>
          <p:cNvPr id="11" name="矩形 10"/>
          <p:cNvSpPr/>
          <p:nvPr/>
        </p:nvSpPr>
        <p:spPr>
          <a:xfrm flipH="1">
            <a:off x="8862530" y="3057523"/>
            <a:ext cx="2588250" cy="70788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kumimoji="1" lang="zh-CN" altLang="en-US" sz="4000" dirty="0">
                <a:latin typeface="华文行楷" pitchFamily="2" charset="-122"/>
                <a:ea typeface="华文行楷" pitchFamily="2" charset="-122"/>
              </a:rPr>
              <a:t>金科云盾</a:t>
            </a:r>
            <a:endParaRPr kumimoji="1" lang="en-US" altLang="zh-CN" sz="40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407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08" y="870312"/>
            <a:ext cx="8239125" cy="4933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10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946" y="172418"/>
            <a:ext cx="2418485" cy="1251795"/>
            <a:chOff x="1222567" y="1801193"/>
            <a:chExt cx="2418485" cy="1251795"/>
          </a:xfrm>
        </p:grpSpPr>
        <p:grpSp>
          <p:nvGrpSpPr>
            <p:cNvPr id="14" name="Group 11"/>
            <p:cNvGrpSpPr>
              <a:grpSpLocks noChangeAspect="1"/>
            </p:cNvGrpSpPr>
            <p:nvPr/>
          </p:nvGrpSpPr>
          <p:grpSpPr>
            <a:xfrm>
              <a:off x="1986594" y="1801193"/>
              <a:ext cx="900000" cy="900000"/>
              <a:chOff x="5385173" y="1917525"/>
              <a:chExt cx="1440000" cy="1440000"/>
            </a:xfrm>
          </p:grpSpPr>
          <p:sp>
            <p:nvSpPr>
              <p:cNvPr id="20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44"/>
            <p:cNvGrpSpPr/>
            <p:nvPr/>
          </p:nvGrpSpPr>
          <p:grpSpPr>
            <a:xfrm>
              <a:off x="2227616" y="2064784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18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22567" y="2714434"/>
              <a:ext cx="2418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3F3F3F"/>
                  </a:solidFill>
                  <a:latin typeface="Lato" panose="020F0502020204030203" pitchFamily="34" charset="0"/>
                </a:rPr>
                <a:t>设计方案</a:t>
              </a:r>
              <a:endParaRPr lang="id-ID" altLang="zh-CN" sz="1600" b="1" dirty="0">
                <a:solidFill>
                  <a:srgbClr val="3F3F3F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740654" y="273489"/>
            <a:ext cx="25010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F3F3F"/>
                </a:solidFill>
                <a:latin typeface="Lato" panose="020F0502020204030203" pitchFamily="34" charset="0"/>
              </a:rPr>
              <a:t>需求四架构</a:t>
            </a:r>
            <a:endParaRPr lang="id-ID" altLang="zh-CN" sz="3600" b="1" dirty="0">
              <a:solidFill>
                <a:srgbClr val="3F3F3F"/>
              </a:solidFill>
              <a:latin typeface="Lato" panose="020F050202020403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25995" y="4326934"/>
            <a:ext cx="367935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根据识别结果</a:t>
            </a:r>
            <a:r>
              <a:rPr lang="zh-CN" altLang="en-US" sz="2000" b="1" dirty="0" smtClean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实时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采取</a:t>
            </a:r>
            <a:r>
              <a:rPr lang="zh-CN" altLang="en-US" sz="2000" b="1" dirty="0">
                <a:solidFill>
                  <a:srgbClr val="FF0000"/>
                </a:solidFill>
              </a:rPr>
              <a:t>封锁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IP</a:t>
            </a:r>
            <a:r>
              <a:rPr lang="zh-CN" altLang="en-US" sz="2000" b="1" dirty="0">
                <a:solidFill>
                  <a:srgbClr val="FF0000"/>
                </a:solidFill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邮件告警</a:t>
            </a:r>
            <a:r>
              <a:rPr lang="zh-CN" altLang="en-US" sz="2000" b="1" dirty="0" smtClean="0"/>
              <a:t>等防</a:t>
            </a:r>
            <a:r>
              <a:rPr lang="zh-CN" altLang="en-US" sz="2000" b="1" dirty="0"/>
              <a:t>控</a:t>
            </a:r>
            <a:r>
              <a:rPr lang="zh-CN" altLang="en-US" sz="2000" b="1" dirty="0" smtClean="0"/>
              <a:t>措施，保障网站安全，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使用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Zabbix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实时监控网站性能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</p:txBody>
      </p:sp>
      <p:sp>
        <p:nvSpPr>
          <p:cNvPr id="3" name="右箭头 2"/>
          <p:cNvSpPr/>
          <p:nvPr/>
        </p:nvSpPr>
        <p:spPr>
          <a:xfrm>
            <a:off x="3205315" y="1424213"/>
            <a:ext cx="1327355" cy="7177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正常</a:t>
            </a:r>
            <a:r>
              <a:rPr lang="en-US" altLang="zh-CN" sz="2400" dirty="0" smtClean="0">
                <a:solidFill>
                  <a:srgbClr val="FF0000"/>
                </a:solidFill>
              </a:rPr>
              <a:t>IP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098902" y="2890639"/>
            <a:ext cx="1433768" cy="71184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异常</a:t>
            </a:r>
            <a:r>
              <a:rPr lang="en-US" altLang="zh-CN" sz="2400" dirty="0" smtClean="0">
                <a:solidFill>
                  <a:srgbClr val="FF0000"/>
                </a:solidFill>
              </a:rPr>
              <a:t>IP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94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672 L 0.30286 0.0023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87 0.00232 L 0.50442 0.1393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995 L 0.0901 0.008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0946" y="172418"/>
            <a:ext cx="2418485" cy="1251795"/>
            <a:chOff x="1222567" y="1801193"/>
            <a:chExt cx="2418485" cy="1251795"/>
          </a:xfrm>
        </p:grpSpPr>
        <p:grpSp>
          <p:nvGrpSpPr>
            <p:cNvPr id="2" name="Group 11"/>
            <p:cNvGrpSpPr>
              <a:grpSpLocks noChangeAspect="1"/>
            </p:cNvGrpSpPr>
            <p:nvPr/>
          </p:nvGrpSpPr>
          <p:grpSpPr>
            <a:xfrm>
              <a:off x="1986594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2227616" y="2064784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6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22567" y="2714434"/>
              <a:ext cx="2418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3F3F3F"/>
                  </a:solidFill>
                  <a:latin typeface="Lato" panose="020F0502020204030203" pitchFamily="34" charset="0"/>
                </a:rPr>
                <a:t>设计方案</a:t>
              </a:r>
              <a:endParaRPr lang="id-ID" altLang="zh-CN" sz="1600" b="1" dirty="0">
                <a:solidFill>
                  <a:srgbClr val="3F3F3F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11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26099" y="284382"/>
            <a:ext cx="25010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F3F3F"/>
                </a:solidFill>
                <a:latin typeface="Lato" panose="020F0502020204030203" pitchFamily="34" charset="0"/>
              </a:rPr>
              <a:t>需求完成度</a:t>
            </a:r>
          </a:p>
        </p:txBody>
      </p:sp>
      <p:graphicFrame>
        <p:nvGraphicFramePr>
          <p:cNvPr id="13" name="表格 12"/>
          <p:cNvGraphicFramePr/>
          <p:nvPr>
            <p:extLst>
              <p:ext uri="{D42A27DB-BD31-4B8C-83A1-F6EECF244321}">
                <p14:modId xmlns:p14="http://schemas.microsoft.com/office/powerpoint/2010/main" val="574287626"/>
              </p:ext>
            </p:extLst>
          </p:nvPr>
        </p:nvGraphicFramePr>
        <p:xfrm>
          <a:off x="1860096" y="954635"/>
          <a:ext cx="9764880" cy="5457194"/>
        </p:xfrm>
        <a:graphic>
          <a:graphicData uri="http://schemas.openxmlformats.org/drawingml/2006/table">
            <a:tbl>
              <a:tblPr firstRow="1" bandRow="1"/>
              <a:tblGrid>
                <a:gridCol w="988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8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633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35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69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2000" dirty="0" smtClean="0"/>
                        <a:t>                                 需求内容（需求完成度</a:t>
                      </a:r>
                      <a:r>
                        <a:rPr lang="en-US" altLang="zh-CN" sz="2000" dirty="0" smtClean="0"/>
                        <a:t>100%</a:t>
                      </a:r>
                      <a:r>
                        <a:rPr lang="zh-CN" altLang="en-US" sz="2000" dirty="0" smtClean="0"/>
                        <a:t>）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dirty="0"/>
                        <a:t>需求偏离度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21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endParaRPr lang="en-US" altLang="zh-CN" b="1" dirty="0"/>
                    </a:p>
                    <a:p>
                      <a:pPr algn="ctr">
                        <a:buNone/>
                      </a:pPr>
                      <a:r>
                        <a:rPr lang="zh-CN" altLang="en-US" b="1" dirty="0"/>
                        <a:t>需求零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</a:t>
                      </a:r>
                      <a:r>
                        <a:rPr lang="en-US" altLang="zh-CN" b="1" dirty="0"/>
                        <a:t>0.1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搭建网站，构建反向代理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无偏离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3218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</a:t>
                      </a:r>
                      <a:r>
                        <a:rPr lang="en-US" altLang="zh-CN" b="1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endParaRPr lang="zh-CN" altLang="en-US" b="1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b="1" dirty="0"/>
                        <a:t>统一日志格式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无偏离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2974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需求一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</a:t>
                      </a:r>
                      <a:r>
                        <a:rPr lang="en-US" altLang="zh-CN" b="1" dirty="0"/>
                        <a:t>1.1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b="1" dirty="0"/>
                        <a:t>模拟多种恶意攻击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无偏离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297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需求</a:t>
                      </a:r>
                      <a:r>
                        <a:rPr lang="en-US" altLang="zh-CN" b="1" dirty="0">
                          <a:solidFill>
                            <a:srgbClr val="990033"/>
                          </a:solidFill>
                        </a:rPr>
                        <a:t>1.2</a:t>
                      </a:r>
                      <a:endParaRPr lang="zh-CN" altLang="en-US" b="1" dirty="0">
                        <a:solidFill>
                          <a:srgbClr val="990033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过滤有效训练日志，分类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收集、</a:t>
                      </a:r>
                      <a:r>
                        <a:rPr lang="zh-CN" altLang="en-US" b="1" dirty="0" smtClean="0">
                          <a:solidFill>
                            <a:srgbClr val="990033"/>
                          </a:solidFill>
                        </a:rPr>
                        <a:t>检索</a:t>
                      </a: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监控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正偏离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9563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需求</a:t>
                      </a:r>
                      <a:r>
                        <a:rPr lang="en-US" altLang="zh-CN" b="1" dirty="0">
                          <a:solidFill>
                            <a:srgbClr val="990033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</a:t>
                      </a:r>
                      <a:endParaRPr lang="zh-CN" altLang="en-US" b="1" dirty="0">
                        <a:solidFill>
                          <a:srgbClr val="990033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过滤有效实际日志，收集</a:t>
                      </a: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检索</a:t>
                      </a:r>
                      <a:r>
                        <a:rPr lang="zh-CN" altLang="en-US" b="1" dirty="0" smtClean="0">
                          <a:solidFill>
                            <a:srgbClr val="990033"/>
                          </a:solidFill>
                        </a:rPr>
                        <a:t>监控，存储高可用、快速响应</a:t>
                      </a:r>
                      <a:endParaRPr lang="zh-CN" altLang="en-US" b="1" dirty="0">
                        <a:solidFill>
                          <a:srgbClr val="9900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正偏离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91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需求二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</a:t>
                      </a:r>
                      <a:r>
                        <a:rPr lang="en-US" altLang="zh-CN" b="1" dirty="0"/>
                        <a:t>2.1</a:t>
                      </a:r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b="1" dirty="0"/>
                        <a:t>多维度分析攻击特征，提取特征字段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无偏离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108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需求三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需求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搭建深度学习平台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无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</a:rPr>
                        <a:t>偏离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53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</a:t>
                      </a:r>
                      <a:r>
                        <a:rPr lang="en-US" altLang="zh-CN" b="1" dirty="0"/>
                        <a:t>3.2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b="1" dirty="0"/>
                        <a:t>选取神经网络算法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无偏离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14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</a:t>
                      </a:r>
                      <a:r>
                        <a:rPr lang="en-US" altLang="zh-CN" b="1" dirty="0"/>
                        <a:t>3.3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zh-CN" sz="1800" b="1" kern="1200" dirty="0">
                          <a:solidFill>
                            <a:schemeClr val="dk1"/>
                          </a:solidFill>
                          <a:effectLst/>
                          <a:latin typeface="等线"/>
                          <a:ea typeface="+mn-ea"/>
                          <a:cs typeface="+mn-cs"/>
                        </a:rPr>
                        <a:t>数据预处理操作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无偏离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76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需求</a:t>
                      </a:r>
                      <a:r>
                        <a:rPr lang="en-US" altLang="zh-CN" b="1" dirty="0">
                          <a:solidFill>
                            <a:srgbClr val="990033"/>
                          </a:solidFill>
                        </a:rPr>
                        <a:t>3.4</a:t>
                      </a:r>
                      <a:endParaRPr lang="zh-CN" altLang="en-US" b="1" dirty="0">
                        <a:solidFill>
                          <a:srgbClr val="9900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等线"/>
                          <a:ea typeface="+mn-ea"/>
                          <a:cs typeface="+mn-cs"/>
                        </a:rPr>
                        <a:t>识别模型训练、优化、检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等线"/>
                          <a:ea typeface="+mn-ea"/>
                          <a:cs typeface="+mn-cs"/>
                        </a:rPr>
                        <a:t>验</a:t>
                      </a:r>
                      <a:r>
                        <a:rPr lang="zh-CN" alt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等线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800" b="1" kern="1200" dirty="0" smtClean="0">
                          <a:solidFill>
                            <a:srgbClr val="990033"/>
                          </a:solidFill>
                          <a:effectLst/>
                          <a:latin typeface="等线"/>
                          <a:ea typeface="+mn-ea"/>
                          <a:cs typeface="+mn-cs"/>
                        </a:rPr>
                        <a:t>可视化神经网络</a:t>
                      </a:r>
                      <a:endParaRPr lang="zh-CN" altLang="en-US" b="1" dirty="0">
                        <a:solidFill>
                          <a:srgbClr val="9900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正</a:t>
                      </a:r>
                      <a:r>
                        <a:rPr lang="zh-CN" altLang="en-US" b="1" dirty="0" smtClean="0">
                          <a:solidFill>
                            <a:srgbClr val="990033"/>
                          </a:solidFill>
                        </a:rPr>
                        <a:t>偏离</a:t>
                      </a:r>
                      <a:endParaRPr lang="zh-CN" altLang="en-US" b="1" dirty="0">
                        <a:solidFill>
                          <a:srgbClr val="9900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297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需求</a:t>
                      </a:r>
                      <a:r>
                        <a:rPr lang="en-US" altLang="zh-CN" b="1" dirty="0">
                          <a:solidFill>
                            <a:srgbClr val="990033"/>
                          </a:solidFill>
                        </a:rPr>
                        <a:t>3.5</a:t>
                      </a:r>
                      <a:endParaRPr lang="zh-CN" altLang="en-US" b="1" dirty="0">
                        <a:solidFill>
                          <a:srgbClr val="9900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b="1" dirty="0" smtClean="0">
                          <a:solidFill>
                            <a:srgbClr val="990033"/>
                          </a:solidFill>
                        </a:rPr>
                        <a:t>实时识别预测、可视化</a:t>
                      </a: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展示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正偏离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297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/>
                        <a:t>需求四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需求</a:t>
                      </a:r>
                      <a:r>
                        <a:rPr lang="en-US" altLang="zh-CN" b="1" dirty="0">
                          <a:solidFill>
                            <a:srgbClr val="990033"/>
                          </a:solidFill>
                        </a:rPr>
                        <a:t>4.1</a:t>
                      </a:r>
                      <a:endParaRPr lang="zh-CN" altLang="en-US" b="1" dirty="0">
                        <a:solidFill>
                          <a:srgbClr val="990033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b="1" dirty="0" smtClean="0">
                          <a:solidFill>
                            <a:srgbClr val="990033"/>
                          </a:solidFill>
                        </a:rPr>
                        <a:t>实时采取防御</a:t>
                      </a: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措施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990033"/>
                          </a:solidFill>
                        </a:rPr>
                        <a:t>正偏离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2974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 smtClean="0">
                          <a:solidFill>
                            <a:srgbClr val="990033"/>
                          </a:solidFill>
                        </a:rPr>
                        <a:t>需求</a:t>
                      </a:r>
                      <a:r>
                        <a:rPr lang="en-US" altLang="zh-CN" b="1" dirty="0" smtClean="0">
                          <a:solidFill>
                            <a:srgbClr val="990033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4.2</a:t>
                      </a:r>
                      <a:endParaRPr lang="zh-CN" altLang="en-US" b="1" dirty="0">
                        <a:solidFill>
                          <a:srgbClr val="990033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 smtClean="0">
                          <a:solidFill>
                            <a:srgbClr val="990033"/>
                          </a:solidFill>
                        </a:rPr>
                        <a:t>动态监控网站服务器性能</a:t>
                      </a:r>
                      <a:endParaRPr lang="zh-CN" altLang="en-US" b="1" dirty="0">
                        <a:solidFill>
                          <a:srgbClr val="9900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 smtClean="0">
                          <a:solidFill>
                            <a:srgbClr val="990033"/>
                          </a:solidFill>
                        </a:rPr>
                        <a:t>正偏离</a:t>
                      </a:r>
                      <a:endParaRPr lang="zh-CN" altLang="en-US" b="1" dirty="0">
                        <a:solidFill>
                          <a:srgbClr val="9900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87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7" y="0"/>
            <a:ext cx="12193434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592982" y="888162"/>
            <a:ext cx="7006035" cy="3513665"/>
            <a:chOff x="-15959" y="134134"/>
            <a:chExt cx="2418485" cy="1174658"/>
          </a:xfrm>
        </p:grpSpPr>
        <p:grpSp>
          <p:nvGrpSpPr>
            <p:cNvPr id="7" name="Group 10"/>
            <p:cNvGrpSpPr>
              <a:grpSpLocks noChangeAspect="1"/>
            </p:cNvGrpSpPr>
            <p:nvPr/>
          </p:nvGrpSpPr>
          <p:grpSpPr>
            <a:xfrm>
              <a:off x="748394" y="134134"/>
              <a:ext cx="900000" cy="900000"/>
              <a:chOff x="5385173" y="1917525"/>
              <a:chExt cx="1440000" cy="1440000"/>
            </a:xfrm>
          </p:grpSpPr>
          <p:sp>
            <p:nvSpPr>
              <p:cNvPr id="8" name="Oval 17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Oval 18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Freeform 22"/>
            <p:cNvSpPr>
              <a:spLocks noEditPoints="1"/>
            </p:cNvSpPr>
            <p:nvPr/>
          </p:nvSpPr>
          <p:spPr bwMode="auto">
            <a:xfrm>
              <a:off x="999332" y="414012"/>
              <a:ext cx="422173" cy="304256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5959" y="1051559"/>
              <a:ext cx="2418485" cy="257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2DA7E0"/>
                  </a:solidFill>
                  <a:latin typeface="Lato" panose="020F0502020204030203" pitchFamily="34" charset="0"/>
                </a:rPr>
                <a:t>方法和技术路线</a:t>
              </a:r>
              <a:endParaRPr lang="id-ID" sz="4400" b="1" dirty="0">
                <a:solidFill>
                  <a:srgbClr val="2DA7E0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625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7630" y="362918"/>
            <a:ext cx="2418485" cy="1269331"/>
            <a:chOff x="3647563" y="1801193"/>
            <a:chExt cx="2418485" cy="1269331"/>
          </a:xfrm>
        </p:grpSpPr>
        <p:grpSp>
          <p:nvGrpSpPr>
            <p:cNvPr id="2" name="Group 10"/>
            <p:cNvGrpSpPr>
              <a:grpSpLocks noChangeAspect="1"/>
            </p:cNvGrpSpPr>
            <p:nvPr/>
          </p:nvGrpSpPr>
          <p:grpSpPr>
            <a:xfrm>
              <a:off x="4411916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17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18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Freeform 22"/>
            <p:cNvSpPr>
              <a:spLocks noEditPoints="1"/>
            </p:cNvSpPr>
            <p:nvPr/>
          </p:nvSpPr>
          <p:spPr bwMode="auto">
            <a:xfrm>
              <a:off x="4662854" y="2081071"/>
              <a:ext cx="422173" cy="304256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47563" y="271861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2DA7E0"/>
                  </a:solidFill>
                  <a:latin typeface="Lato" panose="020F0502020204030203" pitchFamily="34" charset="0"/>
                </a:rPr>
                <a:t>方法和技术路线</a:t>
              </a:r>
              <a:endParaRPr lang="id-ID" sz="1600" b="1" dirty="0">
                <a:solidFill>
                  <a:srgbClr val="2DA7E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13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7432" y="448757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A7E0"/>
                </a:solidFill>
                <a:latin typeface="Lato" panose="020F0502020204030203" pitchFamily="34" charset="0"/>
              </a:rPr>
              <a:t>平台概况</a:t>
            </a:r>
            <a:endParaRPr lang="id-ID" sz="3600" b="1" dirty="0">
              <a:solidFill>
                <a:srgbClr val="2DA7E0"/>
              </a:solidFill>
              <a:latin typeface="Lato" panose="020F05020202040302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84202"/>
            <a:ext cx="3496750" cy="106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6" descr="data:image/jpeg;base64,/9j/4AAQSkZJRgABAQAAAQABAAD/2wBDAAgGBgcGBQgHBwcJCQgKDBQNDAsLDBkSEw8UHRofHh0aHBwgJC4nICIsIxwcKDcpLDAxNDQ0Hyc5PTgyPC4zNDL/2wBDAQkJCQwLDBgNDRgyIRwhMjIyMjIyMjIyMjIyMjIyMjIyMjIyMjIyMjIyMjIyMjIyMjIyMjIyMjIyMjIyMjIyMjL/wAARCADwAWg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KKKACiiigAooooAKKKKACiiigAooooAKKKKACiiigAooooAKKKKACiiigAooooAKKKKACiiigAooooAKKKKACiiigAooooAKKKKACiiigAooooAKKKKACiiigAooooAKKKKACiiigAooooAKKKKACiiigAooooAKKKKACsXU/E2n6Vei1mYmRU86duiW8X9+Rjwo9B1PYVtVxOoeHk8VeKZEu4gNDsZFkmixxfXIAxv9UQYGP730oA2NG8SDxBIJdNsbg6cfu3s48tZfeNT8zD3wBW9XG+N/iLofgOyUXbGW8df3FnDjcw9T2Vfc/hXjja18T/itIyacr6bpLcHyiYo8e7/ef8KTaSuwPb9d8f8Ahbw2Sup6zbRyj/lkjb3/AO+VyfzrgdQ/aK8OwOVsNL1C79GbbGD+eT+lZ+ifAPSbPZLr1/Nfzk5aOE7Ez7nqa7/TvBnhnSU2WWiWcYHcx7ifxNeTi85w+Gk4PVo0jTbODj/aOsycy+GLxU9VnB/pXU6B8bvB2typBLdSadO3AW7XapP+8Mj88V0raXp0i7WsLVl9DCuP5VyviD4XeFdejbfpq2s56TWvyMD9OlcdLiShKVpwa/EbpOx6TDNFPEssMiyRsMq6EEEexqSvm97fxr8G7v7Tp851Pw8W+eFslAPdeqH3HFe1eDPHOkeN9L+16dIUmTAntZD88R9/Ue4r36VaFWKnTd0ZtNbnTUUUVoIKKKKACiiigAooooAKKKKACiiigAooooAKKKKACiiigAooooAKKKKACiiigAooooAKKKKACiiigAooooAKKKKACiiop54raCSeeRIoY1LO7nAUDqSaAJa4v4ieOrLwF4eefCPqE+RaW399u7H/AGR1J/xrznxP8Wde8Ua9/wAI/wDD1Dt3bWvQgLSepXPCqPU8/Sqn/CmPEOt3Ed34l8Tma4UDGd0xTnpluPyrnr4ujh1erKw1FvYT4d/Du78Z3z+M/GJkuEuH8yCCTjzz2Yjso6AV7zBFFDDHFDGkUKKAkartCj0ArjbDwtqFtDHFc+K9XuEjUKqII4lAHTgL/WuhtIhZjaryvxy0jlifzrwsTndBSstUaqmyzN/riO2KjIp8jh+SOaj3Y+lfJ42rGdaUo6p6m8VoLQRUe8ngAdadnNcTdtSkRzwxzwvHKqtGwwwYZBFeK+KvA+q+CtcHifwXI8JQ5kt15wO4A/iU+le2nnvVW5tEutu9nGOmDXZl2aVcHVvB6dV0ZM4KSMX4e/FLTPGtuLWcpZa1GMS2rHAf1KZ6j26ivQK8Q8U/B60v5ZNS0m/uLXU87wxYYLD6AYPvR4G+J+q6NrcfhTxydshIjt9Qc9T2DnuD/e/Ov0LA5nh8Yv3b17HLKDjue30UVj+I/EmmeFdGl1TVZ/KgQgAAZZ2PRVHcmvQINiivLtE+PHhHVr8Wlx9p04u21JblR5Z+rAnb+NenRyJLGskbK6MMqynII7EGgB9FFFABRRRQAUUUUAFFFFABRRRQAUUUUAFFFFABRRRQAUUUUAFFFFABRRRQAUUUUAFFFee+PPi1ofgsPaIft+qgf8esTcR/77fw/TrQB6CTgVzGt/EXwl4fLLqGuWqyL1ijbzH/ACXNeIY+J/xZIcyPYaQ54AJhhx/6E/45rqtF/Z70S1CyazqFzfy/xJF+7j/Pr+tRKpGO7HYsap+0X4etiV07TL68I6M5WJT/ADP6V5/4i+I3if4rXNt4c0uxFpBO/wA0MTkmQert/dHX/IrZ+Isfhfw20fhPwjoNtPrlziOSUL5rxA9FBP8AGf0Feg/Dj4f23gbRRLcBZdYuVBnl67B/cX2H61jiMTChSdSQ1G7LPgvwRp/gTRfIg2SXkg3Xd0w5bA5A9FHpXnviz4ua0L4xeF7SEWIm+zx3Use5p5O+wHjAr0Dx7d3CaENNsmIvtVlFpGR1VTy7fguawLbwjbReJdGEMQ+w6XZssCEceaWxuPqe9fM0a9KbeKxSve9l5L/gmzi9kWdH0rxfqMMU2teJrgSOAzwWkSRBfUFgO3tXa2Nn9jgEZnmm/wBqVyxP41NDEsMaoBx3J71Ip5OSM189isZOu77eSRrGNkLkAcisvxBrVt4f0W41O73GKEcIg+Z2PAUe5PFamaxvEWkR6za2sMrARxXUcxU9G2nIBrkw86bqr2r93qU12KHhxdY1WGPVdal8nzhugsYDtSFe249Wb1zXTYApgGB8uMfSuf17xvoHhpimp6hEk4/5Yp8z49wOlXP2uNrP2UfkugaRWp0WeaaxODWToOvQeIrBb6zRlt35jZyMsPXA6Vp5B6E1w1qU6UnCejRSs9hcZ6DIA7da8x+KXhyx12xcQywDVYE8yKPeA7Y5Zce9d1r9rLdaNcxwXEkEuw7GRtuD9a+bfHHhxvDerwmz1t9XeRN8s8atmNweQT+vWvpeG8EqtT2ynyuPTuY1pW0PZPhh8VdPfwTJH4n1OKC80z92Xmb55o/4SB1JHTj0HrXH6nfX3xq8YxqoltfDGnsTuPBx3Y9tzdPYfjWX4A8A23iPTJvEGpW8t8vnMi2kEgj3HqST+PQV6FD4a1bUIF0v7JF4f8Pr9+3tnBnm9iR0B9a+pxua06alTpytJbvt6LdsxjTbMzVPB+i+J/Dd8NM06C2js/3VlNEoBkZfvEt/EM8ZNbHwD8Szah4evNAvJCbjS5P3YY5PlNnj8CCPyrsIrK3s9NSztYhDBFHtRFHAAryLwXL/AMI3+0BNZKSlvqCum3sdw3j9RXBw/mH1idSlrbdX3Kqxsj6Nooor6cwCiiigAooooAKKKKACiiigAooooAKKKKACiiigAooooAKKKgu0mksp47eTy5mjZY3/ALrEcH86AMvVvEtjpcMYVvtV1PN9mtraEgvNL3UdhjqSeAOtWNR1m00LRm1HWrmC1iiXMrZ+XPovcn2rjvB2iQw+KNX1KXHkaSi6basx4BCh55D/ALTMeT7VwMXn/GXxzcXd9K6eFNLkKQQqcCY54/FupPYYFZ1KsacHOWyGlcvTfGvVfEnizTtD8LWUdpBd3Cxrd3i7mdc8kLnAGPqa9zHAr5D8c6lbQ+L9VFpaPDJZTQx6fLA2xbdU7YHr1z617R8U/iJL4Z8F2dtasV1rVbcbSOsKlRuf684Hv9KqEuaKfcRj/FL4s3MF6fC3hB2l1F28qe5iG4ox42R/7Xqe1O+H3wZt7Bk1jxQBeaix8wWztuWInnLn+JqsfB/4cJoenx+IdWh3atcrvhD8+Qh7/wC8fWvVTIsYxxu71xYrGRpReti4xbHhEQKgACgcKBgAe1cF8T/iCng3Rxb2ZEus3o220Y5KDpvI/kPWuq1LUorGwuL26cRwQRmR2z2AzXkHw20yf4geOL3xxrEW+1gk2WUT8ruHTj0UfrXFgcVHEt1EvdX5lSVjoPhV8O5NFR/E3iDMuuXeXUScmANySf8AaP8A9avRZmyx57VLPJg7Rk571WYhFLMeFGa+fz3HupU9iuj1NacNLnPXVqb7xYJmBK2cXlQ+gZ+WP5bRW00C/aIWVQAoPQd6ZaREl52GGc8fSrfSvErYlyajskjVREJwv49K5zRtVN54w8R2RY4tGhUDPTKkmujJwOvQV5j4YvWj+Mvi60ZuJPLdR64AFbYGkqlCs3uoq33ombtY9O701wCpHFGeT9aQ8147mkzQwfFWs3enaeYtKtzcanKpEKkfKvHLMe2K+ddQ8E+Kr3w9P4wvoxJbuxeSSSUCQjOCdvpmvqOWJJEZGU4bgnviuYbw82sXyLqbF9JsXP2WzHCu2fvv6+w6V9RkebUMHTnzR179fQxqU3J6Hm/wisvFlok88Fmq6bMQytcsUVT3IXqeK9th8wRKJnV5ep2LgfkacqhFCgAKBwAMAUDngH9a8jM8x+vVnU5Ur/1qXCPKrGH4g1ubTmt7GxsRf6leZENuW2qAOrMeyiuAfXfGWo+ILjRbG00e+aFSt5sgxFEf7pkPUj2r0pLZYry71OQDzWjKR5H3Y1GQPxNZngjTf7O8PwyOh+0Xsz3U5PUs7ZH6Yr0MHiqGHw7aim9Frfd9fRJfeTOLbOV+DaT2uk61p1wAHtb9lIB+UNjBx+VelMcjp0Fcl4EtRHHrl6B/x+apMw46hTj+ea6zPFced1FPGzkvL8ki6astReowa8O8bO2lfFvw7qMQw3nRZPrhwP5Gvb814f8AGD5Nb0KZeH8w/owrv4Ym1jUu6ZFf4T6aopsbbo1b1ANOr9FOMKKKKACiiigAooooAKKKKACiiigAooooAKKKKACiiigAooooAy/7IVNM1G0RwDeNM5bGMF814l8N9RHhPSNf8P6nbvHqGlSPczRoMtKgGPl9f8DX0DXi3xQs7nwr44svG0FrLcadPD9k1JIxnjGAT9R+q1zYugq1Jwfr9w07Hn2ia74eTQ/EureIY1vLvWJQLXT4j+8BVshs/wAIBwM+xqx4JsdR+KHxQbVddG63sgJZYlXCIF4SNR2GefwNP/4SP4baGk17o2mzXGosrGETKWWJiOMA8DB+tem/BfRf7L8ApqMo/wBK1SRrh2PXGcL/ACz+NKeI5ablblSHa7PQ5JAgCqAPTFVT8zZNBJZiSf0ozzX57j8bLE1Nduh1RjZHlHxx1qaHRrDQLUkSalKA5B/hBGB+JNel+F9Ch8L+FrHSolA+zwgOf7zHlj+deb/Gvw7c3+j2eu2ILT6W+51A52ZzkfQjNdn4N8Y2/jHwvb38Lf6QiiO6izykgHP59a+gw+IjRyr2tPdXv6mTV52OgLkksxzn2qKRRKu0/d71X1HULfTLGW8unCQxjk579gPqeKNNe4ltVnul8uWX5/K/55jsp9xXyE4zcfaT69fM6FbYtgY/LilpM0Z964nPUoQ4yDXjuosdK+PwcHal/bLz74x/SvYSegrx34nr9k+JHhO9BwXOw/g3/wBevayJ89WpTf2oyMqq0PX1bcoYdDRuqtZSeZZRnPPNTn614U1aTNVsLwTzTVGxdoHFHfrR3oSdgCm55zSnGKTpRawxkq+ZEY2PBG38Ka+YoHMSgbEO1fw6U8mkzxWkZd2JlDRdP/srRrWzyNyLmQ+rk5Y/mavE5FBxjgfrSfjTq1HUm5vqCEzjOegrw/4rt9s8SeH7NMeY8vHP95wBXtV0wFs+TgkcV4zGg8UfHzTbSNRJBZSKzg8jEY3N+tfS8LUXLFub2SMa70PpZV2oq+gxTqKK/QTkCiiigAooooAKKKKACiiigAooooAKKKKACiiigAooooAKKKKACmSRpLG0ciK6MMMrDII9xT6KAPBvj5omi6N4Z0wabpVjaTXF78zwQKjEBDxkDpkivVdEgFl4X0q1RQqx2sagf8BFeb/tHxE+H9DnzgJeMuPquf6V6Xp8wm0TTnHRraNv/HRXiZ/UcMG2jSkrssDgnnNFJnrRX5zKSOwr3kQntJYSocSKVKsMg14PJ9o+FXxAgvbcsNC1BtskeflA7j6g8ivfjnPHpXlHxtWCPw1BCUVp7q6UQjHKsOpH4cV7eR171fYSV4z0a/G/yM6i0ujQ0rUW8f8AjOS8jz/wjmjv+5GPlurjHDEd9vXH0r0VQcc+vrWD4M0GHw34VsNNiA3JGHlbHLO3JJ/lW6M45IrzszxMalXkpr3I6Jfr83qXBO2o6kprH2pA2R0NeU4su4N29e1eQ/FlhP448IWyH95vLEfVh/hXqGoaxpulqPt9/bW5P8MkoB/LrXjo1KPxp8Zftls4lsdNh/duOjY7j2JNfRZFh6lKpPETi1GMXrbe5jVaaSR7DpjKbdgOzGrlZukkCKY9g3/660FcSANGQ6noynINeHXg3Uk0ap6C5wc0ySVY42d2VEXksxwAPc04/X9KxvEmmHWrCDTyT5M0ytPg9Y15IP1OKvDU4yqJTdkwZcs9VsdSJ+w3AuFUZLoMr+fSrded+IfH9t4G8TxaPPYBtMa3V42gAV4yevHcV0ek+OPDeuBfsOqwFz/yzlOxwfTBruxOVV4JVacG4PVPciNSO1zoT0phPFIH3ruUgjr97tQfXPHc15jhKOjLug74oAJ7frUUk0cZ5cAfWue8R+LtO0K28y9uREMcIDl2+grehhateXJTV2JyS3IfGniWHQdEuLwsA6ApCp6u5HHHtWL8APDM5TUPF18pMl2TFbsw5YZy7fiePwNcdpWk6z8ZPFSsyyW2hWrYeT+FF9B6uf0r6Y07TrXSdOt7CyiEVtbxiONB0Civ0zKMuWBoWfxPc4qk+ZluiiivVICiiigAooooAKKKKACiiigAooooAKKKKACiiigAooooAKKKKACiimSSJDG0kjBEUEszHAAHUk0AeS/tEJA3gC1aR1WVb5DGp6t8rA4/Ct/wDqQ1L4f6FcA7m+zCM890+U/yryT4leI1+KHjfTdB0JnlsLVyhnC/KzEgNIP9kADn6+tdP8GNQe1stW8MXJPn6bclkB4O0nB/UfrXh8QJTwUkt1Z/I1paSuer+tBNNU8daWvzOUjsAmvLfjJ4d1TVNPsNV05fP/s1i8luBkkZB3Ad8Yr1A0wrnvXTgcbLCV41o626ClG8bHJ+BfHdh4w0yPY6RajGoE9sTggj+JfUGusLc4wfrivNfFfwnt769Oq+Hbs6XqJbcyx5VGPsB0rBbRvioqm2fxJiMcGTf82PrjNexUwGBxcva0Kyin0a2M+aUdLHpniPxdo3hW287U7wRsfuQry7/Qf415ndeM/Gnjh2h8N2zaVpjHH2l+GYf7x/pV3Qfhfbx3P2/Wnl1W+J3EzE+WD64PWvQrfRxEqBiqoowFVQKpVMBgNaXvz7vb5ITU5b7HmFh8KtO3CXWb261G4PLjeVXP16112j+G9O0LzP7MsDCZcCQjJJA6cmuwS1giHyICfVuTUwO3ocD6Vw4nOMRXTUpXT6bL7i1TSK9lE0FqqcAk5ziuV1eDXtGvJLvQXSaN23zWE5wkvqUP8AAfpXY5IJNZWqMWkSIEFh19zmufB4iUKl7Jp7plSWhzuk/E/R7q+XTtVjn0nUmIUxXI+XPbDeldoegwcHHB/z6182a8LXxT8V57K4ujBFNL9ljnA4Vwu1SR6butdj4b8aap4H1k+FfGiOsUJ/c3TZO0duf4kPY9q+lxvDqlRVfCqztdx36dDCNbWzOI+LOpjU/iDfbeUtcW4+oHNcnpdm+oarbWisUaaUJkdRk9a9P8S/DqXU9fv9StZJ57K9l86C4tkEyYPOGxyMHvUdtoeg/D1F1jUbtrvU41za2pUKQ3Ylf6mvosPiqNPCwpUrt8qSXmYtO9yjBpniy18aXPhvwnq13dS26b2Bk2gDAJBJ4710bWvxotv3baZ5+P4tsT/rmuw+CXhi/t4dQ8WasjJd6uf3SN1EWc5I7ZPT2HvXr1dX1SlOK9rFN9XZbk8zPnJPD/xl1c7GjFijcE744wB+GTW5oPwAMtyt54s1mS8fOWt4CQG9mc8n8MV7jRWtOjTpq0IpeiC7KmnabZaRYxWWn2sVtbRDCRRLhRVuiitRBRRRQAUUUUAFFFFABRRRQAUUUUAFFFFABRRRQAUUUUAFFFFABRRRQAV4H8aPGGr3/iSHwFpOYY5vLE7A4M7Pyq57L6+te+V87/HfS7jRPG2j+LLZTskCqzdhJGcgfiv8jSd7O24I7rwR4CsfB+jtCuJtQmX/AEm4I5z/AHV9AK4TxFJL4I+KOn+IlUrY33+j3YHT0P8ARvwr1nQ9ZtfEGi22qWrhop13YB5Vu4PuDWB8QPD9v4h0GaybAnkUvET2cdD/AEr86w+OqRx81i/te7L0f+R1OK5LxOvRgyKysCrAFSOhHank15t8JfFEuo6RJoGotjU9LPllWPLRjgH8OlejA5zzXi5jhJYSvKlLpt5rozaErxuKaQnAoJxTJCAjE54BrjhBykkU3oCuJEDqQVNKQGxnt6iuR8L+KNOlsri2ur+GO5gupIykjgHGeOtbx1mxxkXCN9GBrtrYGvTm4KL0JUk0X8jkYFRGVTKI8/Njd+FZN14ksbdM/aoF56vIB/Wsbw34gj1zxfq32e4Se2tbaMb42yrOxJOD7dK0hgKrpTqTVlEOZX0Ox7UlGcgUhPFefaxQZxXKeJNVTTdN1HUHIxBEWA9T0H610txL5UJbHPQfWvJfiVfPdLYeF7U7rm+mVpAvVUB4z/ntXr5PhfbYhJ7fotyKjsjh7vw3Onw8g8TEML57w3DP32HhT+Yz+Ne+Wek6H8Wvh3pd3qcGZngAE8fEkMq/K20/UdDxXP63p8MXgq8sAo8mKzMYXt8o4P5ipf2druWfwJe27nKW98yp7AqrH9Sa/QcrxrxMZy7PT0OOcbMxP+FD+IbCR49J8YmG1/hBDoce4U4ro/C3wO0nSdQTU9bvJNZvFIcCZcRhvUgklvxr1eivSsuiIGhQoAAAA4Ap1FFMAooooAKKKKACiiigAooooAKKKKACiiigAooooAKKKKACiiigAooooAKKKKACiiigArH8T+HLDxZoNzo+ooTBMOGX70bDkMPcGtiigD5WL+LPg3rzWl2sk2lzP8rKT5Uw9VPZvUV3+n+P9A1q2E7aokUmMtFcHaR9K9e1LS7HWLGSy1G0iuraThopVDKa8e8YfA/wfp2lX2sx317p9vbRNK8YYSKcDgDPPXjrXl43KcPipc8laXdFxm0rHIeHr+HWfjnBc6R8tuobzZIwR5oC4JP1OK98HTpivCPgLpBk1PU9YYELDGLeMkd2OT+gr3UZ74/+tXxXE0orExpQ+ykjppL3bgx5FVL+XZb7cnL8Clu71LQcgl+wxXBePvFR0HQpboNm6nzHbr6HHLfh1ry8Bg6mJrRhHqy5ySiefeGPBNp8QPiD4hspr+W0MG+aN4lDZO8Kc5+tW/Hfwv03wHpKXVz4pu5bmdtltbrBgyEdcndwBxzXo/wN8Gy6H4el16/X/T9WAdc9Vi6j/vrOfyrnv2j9NnaHQ9VQM0EbSQOOyscEfng/lX63CNoqO9lY4Op5Z4V8Ba74unDwI0Vnn57qckIB7Z617t4P8A2fgyeWSyuZZVuLdUm8w9XBzuGP5Vp+ELy31PwhpdzaBREbdVAQABWAww/OtlmWMHJA45Ffn2b5ziK9SWHtyxWjXzOuFOK1HD+tIWxk5GAM5qBryAIW80cdqxNY1qCxtXu72dbe1iG4lj37ADuT6V4NHDTqz5YrU1cla43Xtbt7DTri+uZAttAu4+pPTA968+8Bafda3rN34x1NSHmYpaIRwF6Ej6Dj865/VPFEHjzX4NPmvI9O0SJt7GU7Wlx6+9em2ms+H7WzhtbbVLJYYkCoomXAAr6qWGngMK6cVec9/JGDkpPct6yjS6JfIoLE27jH/Aayv2cbiIeHNas9489L0SNH3ClAAfzBq7ceJNEtraWaTVbPaikkCUEnjpgVzH7PMM03ifxDfqrC2MSrnHGSxIH1wK9PhynUp058ysrois07WPoWiiivpDEKKKKACiiigAooooAKKKKACiiigAooooAKKKKACiiigAooooAKKKKACiiigAooooAKKKKACiiigArifixpF/rfw31Wz01We4wsnlr1kVWDFR+A6e1dtRQB8wfCr4haZ4ZspdF1qN7dTOXWcL90kYww68V7VY+ItG1NN9lqlrPuGQFkGfyqXxL8MfCfiqZrjUNMVbpvvXFu3lufqRwfxFec6n+zosbGXQfEEsL9QtyvT/gS8/pXgY/h6hjKjqqTjJ/NGsarirHbX83mzhgCQAByK8a+LTGfxLo1qCWfywSnuWGOK1D8MfivpxMVnqSSx54ZLwD9GGa1vBvwZ8QP4ottb8X3cTLbSCVYRL5ryMDkAnoFzz70ZZkjwddVZSTSuE6vMrHu0EYit441UKqqAFAwBgdKyfFnhu18WeGb3R7rAWdPkfHMbjlWH0NbdFe+ZHzH8PNfv/Bfia88I60DH++KoGPCSeo9mGDXrlxdvKCoUqo/HNZ3xZ+GJ8XWy6vpCqmuWy4wDt+0IP4Sf7w7H8K8kt/iR4i8NqdK1rS3e6hGweerI+R0yO/1r5rOMk+sVPb0EubqbU6ltGel+IvEdl4Y0/7Zdk7mO2OMfec47e3vXCaD4X8SfGDVFv75nsNAibGQPlI7rGD1Pqeg/Sq+jeFPFfxX8Q295qlvJaaPG2GlZSiKnUqgPLE+tfTllZ2+nWUNnaQrDbwoEjjQYCqOAK78syqng4c0tZv8PQmdRyPO7/4EeCbyKNYra6tWRAm+Gc/NjuQcjJ9ayG/Zz8MFsjU9TA9Nyf8AxNex0V6xmePR/s6+F0dWfUdTdR1Xegz/AOO16V4d8NaT4V0tdP0e1W3twdx5JZ29WJ5JrXooAKKKKACiiigAooooAKKKKACiiigAooooAKKKKACiiigAooooAKKKKACiiigAooooAKKKKACo5ZY4V3yyIi9MscCpK8O/aO1bytG0fSUc75pmndf9lRgfq1AHsw1OwOMX1sf+2q/405L+zkdUS7gZ2+6okBJ+gr5n+H3gbRtW8Li/1W0MkssrCM+YRhR7Cuk8MeE9HtfjHpFvpdoY0srSS8uMuW5I2p19zW0qElDnexzQxUJ1XSW6PfaKKKxOkKKKKACiiigAooooAKrXNtZylZbqGByh+V5VBx9Cas14d+0bqzRaVo+kxOQZpXuJADjhRgfqxoBK57Uby1Bx9ph/77FKLq3ZgqzxFicABxnNfMXw88F6XrPh19Q1W3knZ5isR81lwo69K6DQ/Cej2nxg8PWenQNEIYpL2YGRnyVHydfet5UJRhzvY544mEqrpLc+g6KKKwOgKKKKACiiigAooooAKKKKACiiigAooooAKKKKACiiigAooooAKKKKACiiigAooooAKKKKACiiigAr5V+PGrnUfiM9mrh47CBIVA7Mfmb9SK+p5HSKNpHYKigliegA618XXU8niz4kyz/eN9qBbj+7v4/QU4q7SE3yq57j4VshpvhfS7RxkpCpPHc8n+dZMuj+LLTxVf6zoet2tm11GsWHhDkIMYHIPfmuouJY7W3llchYoI2Y88YUZH8q5nS9X8ba3pcGp6f4NE1rcLvjlN2gLDp0JzXsVfZRgoVD5/D+3lN1aX6Fj7R8T8c+LrLP/Xmn/wATUF7d/FeC2Z4PE9ncSKN3li2jUsPYlcVz+m/FV7vW4NNudKEPmzCFmWXcUbOM49jXpJKwrvYhQvJPoByayjQoVE3E3qYrFUZKM7anB+FPFnxI8T2lzP8A8JHFai3l8oh7KMktjn+HtXQeb8SCP+Rztv8AwXx/4V5hpfxLk0MXcEGlRSia5eYuXIJyfatEfGK/H/MCj/76asYLDKPvbm9SWMcm47fI77zfiR28aWv/AIL4/wDClE3xIx/yOlp14/4l8f8AhXAf8Livif8AkBRdOpZq7PwZ4sk8V2t1JLZi2e3ZVIBJByD0z9K1hSw03aJjUqY2nHmk9PREWu/EH4g+DNMLXj6bqkcrbI7zySjRt7qpA+lUdC1b4p+ILddRn8Rrp9vKN0Ya3jyV9QoXp9a1PGSJew6VpLqG+236Kwz/AAr8zV0F3PBZWU91MfLt4Iy7Y7KBngf0oWEp87vsgePqeyXLrJmCbf4jEH/iu1H/AG6J/hXPa78P/EPie7iudY8ULeTRKUjd4cbRnOOOBWvb67401SwGqaZ4PM2nSqXile4VSyD+LBPtXOaf8V72+1SCw/siENNKIz+8Jxk4P5VCWFvbqX/tyXNL9Dv/AA/o40PQrXTQ4cwjBYDAYk9a4CbUfFc3xQ1SXwtMkMsMYtXndFKJGME5LA459Oa9PuJRBDLO4+WJDIf+AjNc54FtTF4ajvJFUzX8z3cjY5+ZjjNdVWmp8tPoceGrOm5Veu33jvP+KI4Pi6yyODizTH/oNKLj4oj/AJm2y/8AAJP/AImm33iPUDrc2jeHtDl1e8tlD3ISQKsQPQc96x9d8beJvDMEU+s+EGsoZW2I7zA7jjOBg1zShhYux1xqY2S5ktPkbX2j4ocA+LrL8LNP/iazdW+I/wARPBNsf7U/s3U4Z8rDdeXtKN6ELj9RV/wb4sHi2ynm+y/Znt3AZQ25SD0INJ4yiXUP7F0tlRlur5WIYfwoMt+lOeGpOHNAmljK8avJVM/RfEHxX1y1F82tW1jBKN0YktY8kew25x9a1PtHxQzj/hLrIf8AbnH/AIVt3t1BYafPdTMEtYI97YH3VHp+lc1aa94w1S1S+0vwTcT2M43wyGZRuX1xmiVDD00lPcIYnFVW3TWny/UtGf4oY/5G6y/8A4//AImmvcfFHYTH4ssnbsptUGT9dtcte/FW90nVZLDUvD/kXEL7JY/O+ZD/AC716VbyLc20UyA4ljDrnqARn86qnRw9S/KTVxOLo25/Pt0PPNF8Z/FHVtevNIfW4rWe1UmUyWsZAwccYXvXSef8UR/zN1l/4Bp/8TUPh1UuvFPiTVQPkeZLRG/3FGc/jU3iHxHe6XqOn6Xpumf2lf3m4pbq2DgDqD+B/Kpjh6UYc0y54uvOpyU+wv2n4n9/F1iP+3NP/iaTz/ih/wBDdZ4/680/+JrC1vxx4l8Nxwzaz4SaySZisTSSj5iOTW74P8Ux+LdMnuRatbtDIEdA2RyMgg0QpYabtEVWtjaceeRJpvxC8W+F9fsbLxe9rf6XfyiNL6GPY0RJwMgADHsRmva68G8ax/2lqHhrQkYeZe6lGc46KCMmvea48RTjCdono4WpKpSUpbhRRRWJ0BRRRQAUUUUAFFFFABRRRQAUUUUAFFFFABRRRQBzXxA1QaN4B1y9zgraui/7zDaP1NfMPwpsRd+NIpWUlbeJ5M+hxgV7L+0Nqi2nge108Eh727Xof4UBJ/UrXn/wasNllqeosp3OyQIcdh8x/wAK3w0eaokcuMnyUJM67x3dPa+Db9Y8iW5226HPXecV6VNs8G/Dd8AKNM03AGeNyp/U15trdv8A2v4x8KaERvjmu/tU6Z/5Zx84NdD8eNWGnfDWe2ViJL+eOBcHtne36Lj8a1xs+apbsZZdDlo37nz98ObN9S8c2RYbhGzTOT6gZH617X4suja+E9UlU/vHhMae5b5f615z8GbHN9qeoMp/dxLChx3Y5P8AKu38XyCSfQ9NLArdaghYeqrzj8TiujDLkoOT6nHjH7TFKPa3+Y/wr4Q07w5pluPs0U18yZlmZQzEkcgZ6AVsSXGlwOY5JrCN1PKlkB/KrbYJxkjPp/DXmV38IEvLqWdtak3SOWO6LJ5PrW8lKmkoRuc0JQrScqs7HffbtHxn7Vp//faVbgMEqB7fyjG3R48YOPcV5gPgxEDzrLf9+ea9D0XSY9E0W10yNwwgTZvxjcc5J/WnSlUbvKNhYmNFQtTm3cy7pft3xDsUIJTTrN58f7bnaP0qL4iXf2fwZcQJky3ciQRgdTuPP8qf4bkTUPE3ie+ByPtKWy89FRefzOaueJfD0fiPTorc3MlrLBMJYZUGSrD1FJpypScd2XdQrQU9l/w51fiaVfCfwfuo0wpttNFugHHzFQvH5185/C/TxfeNrV3UlLZWmb8Bx+pr0PUvBGvavZNZah4yvLm3JyYpFyp7irfg/wACw+E7u5uFvDctKgQEpt2jOTXDSwtVTTktD0q2Nouk1B6l/wAaXb2nhO/2HE06i3T2ZzitextksNNt7ZcBIIUT8FH/AOuue8VmO61bw9pDkYuL3zJBnkqgz/Ouoc+YGUjBOR9MjrXpK/Ozx5rlpK/n/kUfg3A15P4o8QMci8vjDE3qqcf1Fcf+0Zqwl1fR9KX/AJYwtO4z3Y4H/oNW9P8ACfibQ7drPRPGM1nY72kSER9CTzniszUvhnqOvamL/WPEkl3OcK0jR/OVHQDsK8qWFqtt2PbhjcPBJKRf+Fdl9i8G+cV+a7mZyf8AZXj+lacubz4jQR5BTTrBn2/9NJDx+O2tvTLCDTdOtrC1XZFAoReOcep9zWB4Rmj1LVfEOrROGEl4IIznPyIuB+vNeio8qjTZ5EpucqlX+tSP4izSL4Pe0gJ82+njt0+jN0r2PSrSPQ/DdpahSsdnbKrDOcbV5ryzxT4dPiSygSO8NpcW0wnilUZAYe361nT6L46ubeWKbx7cPHIpVl8vGQeCOlcuLoVKk7xR24LE0qdO0nqeOzSS+KPHLygl3v74sM9cFuB+VfRUssNnaSzHAhgjLZ7BVFcR4X+Gdt4e1VNSnvGuZoj+6ULhQSOp+lbnje6Nt4UvI4z+/uttvEoPLFyAQPwrXDUnSg3LRsxxlWOJqRjB3X+bGeB4XTwpbTy8TXkklwxx3diR+lT+FIhqvxsu7ggmLSdPCD/Zdv8AJrWtLZbOxtrVB+7t4liBHsMflXIxeE/Emn6vqOoaT4qaxe+k3yiOLORk7RyO2aMRTnKmoxQsLWpxryqTdrmd+0VqjT+I9M01HylvbGVl9Gc4/kK0vhfYfYvA8ExG17qVpSfboKy9S+GWoa5qw1DWfEjXcz4WSRozvKjgAdq9As7KDTrCGzgTbBboIwrH7qjvnv65rPC4eVOXNLQ2x2KhVgoU3e5k6NH/AGr8b7CLy90Wk2LzN6IzjA/nXtVeS/CCAalrfirxNhmS5uhbQSHoyIOcfjivWq4q0uao2elh4clKMfIKKKKyNgooooAKKKKACiiigAooooAKKKKACiiigAooooA8c+MvgPxP411bTDo8EUlnawNu8yZUIcnng+wFYXh3wV8SvDWkDTrbRtKkj3s+57ldxJ9ee1fQFFVGbi7oicI1I8sldHlfgzwn4qPjseIvFFra2wtrNoLZLaUONzHkn8M1F8Z/BXiTxqNJt9Fghkt7fzHlMkwT5jgDAPtmvWaKUpOTuyoxUVZHz14Z8CfEjwvp0tna6PpciSOXZ5Lpd2cY9ah8ReAvid4hvbO6k06xt5LT/VGC6UYOc569a+i6Kr2kuXlvoR7GHNzW1PEYdI+K8cSo+kaTI4GC7XCgt79ak/sv4q/9APRv/Akf417VRV/WKncz+qUH9k8V/sv4qf8AQD0b/wACR/jS/wBmfFTbj+w9HPp/pI4P517TRR7eo+ofVKP8p84aF8PPif4f1C5uLazsXF0d80clyhRjz75yM9a6U6X8VP8AoB6MOMf8fI/xr2qikq1RKyZUsNSm7yieK/2X8Vf+gHo//gSP8aDpfxUwc6Fo54/5+R/jXtVFP6xV7kfU6H8qPnXXPAPxO1vVbLUmsbC3uLP/AFJhulGDnOTk10SaX8UVjVX0LSHZRy32oAE9zjNe0UUlWmndMuWHpSSTjseM/wBm/FD/AKF7SP8AwMH+NIdN+J//AELuke3+ljj9a9nop/WKvcj6pQ/lPFbvwh8Stfsp7WY6To8boQWjlZ3f2BHQGuY8OeAPid4TnuI7TTbS5t5Dlke5TaW7MOcg19I0VLqzclJvU0VCmouKWh4p9g+KDEH/AIRnTAMd7xc/zp39nfE8jH/CNaV/4GL/AI17TRVfWKvcz+qUP5Tw7UE+I2l6dc6heaBpUdvbRNLI4uwSqqMk4zzXm2h69qXjTx/pZ1BwYY5PMSGMYRAozwPfHWvd/jZqR074Xakqtte6aO3H0ZgT+gNfPvw31jSdB1m5vNVnaM+QY4sRluSeenTgVcK05zSk9CZ0KdODdOOp7Rr+p/2LoF7qIAY20e8A9GPQD86zIIfiddW0NxF4Y07y5Yw6hrtQcEZGQTwa57xD4n0nxgmn+HNIneWa/voYpB5ZXEe7nJI5r6OjjWKJI0GEQBQPQCtsTiHz2gzmweDjyXqx1PFhZfFH/oV9N/8AAxP8ami8F+PfEo+yazJY6HpzcT/ZX8yaRf7qkcAfjXs1Fcrr1GrNnbHDUou6iZ+i6NY+H9IttL06EQ2tuu1F6n3JPcnrmtCiisjcKKKKACiiigAooooAKKKKA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344" y="1632249"/>
            <a:ext cx="1690688" cy="140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15" y="3549361"/>
            <a:ext cx="4003835" cy="22346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67" y="3549361"/>
            <a:ext cx="3496353" cy="26222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65219" y="1280343"/>
            <a:ext cx="8063346" cy="2075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48033" y="2852301"/>
            <a:ext cx="4010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DA7E0"/>
                </a:solidFill>
                <a:latin typeface="楷体" pitchFamily="49" charset="-122"/>
                <a:ea typeface="楷体" pitchFamily="49" charset="-122"/>
              </a:rPr>
              <a:t>数据收集、存储</a:t>
            </a:r>
            <a:r>
              <a:rPr lang="zh-CN" altLang="en-US" sz="2400" b="1" dirty="0">
                <a:solidFill>
                  <a:srgbClr val="2DA7E0"/>
                </a:solidFill>
                <a:latin typeface="楷体" pitchFamily="49" charset="-122"/>
                <a:ea typeface="楷体" pitchFamily="49" charset="-122"/>
              </a:rPr>
              <a:t>、监控平台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51781" y="5796090"/>
            <a:ext cx="374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DA7E0"/>
                </a:solidFill>
                <a:latin typeface="楷体" pitchFamily="49" charset="-122"/>
                <a:ea typeface="楷体" pitchFamily="49" charset="-122"/>
              </a:rPr>
              <a:t>神经网络</a:t>
            </a:r>
            <a:r>
              <a:rPr lang="zh-CN" altLang="en-US" sz="2400" b="1" dirty="0" smtClean="0">
                <a:solidFill>
                  <a:srgbClr val="2DA7E0"/>
                </a:solidFill>
                <a:latin typeface="楷体" pitchFamily="49" charset="-122"/>
                <a:ea typeface="楷体" pitchFamily="49" charset="-122"/>
              </a:rPr>
              <a:t>平台</a:t>
            </a:r>
            <a:endParaRPr lang="zh-CN" altLang="en-US" sz="2400" b="1" dirty="0">
              <a:solidFill>
                <a:srgbClr val="2DA7E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38426" y="5771544"/>
            <a:ext cx="374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DA7E0"/>
                </a:solidFill>
                <a:latin typeface="楷体" pitchFamily="49" charset="-122"/>
                <a:ea typeface="楷体" pitchFamily="49" charset="-122"/>
              </a:rPr>
              <a:t>服务器性能监控平台</a:t>
            </a:r>
            <a:endParaRPr lang="zh-CN" altLang="en-US" sz="2400" b="1" dirty="0">
              <a:solidFill>
                <a:srgbClr val="2DA7E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66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7630" y="362918"/>
            <a:ext cx="2418485" cy="1269331"/>
            <a:chOff x="3647563" y="1801193"/>
            <a:chExt cx="2418485" cy="1269331"/>
          </a:xfrm>
        </p:grpSpPr>
        <p:grpSp>
          <p:nvGrpSpPr>
            <p:cNvPr id="2" name="Group 10"/>
            <p:cNvGrpSpPr>
              <a:grpSpLocks noChangeAspect="1"/>
            </p:cNvGrpSpPr>
            <p:nvPr/>
          </p:nvGrpSpPr>
          <p:grpSpPr>
            <a:xfrm>
              <a:off x="4411916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17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18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Freeform 22"/>
            <p:cNvSpPr>
              <a:spLocks noEditPoints="1"/>
            </p:cNvSpPr>
            <p:nvPr/>
          </p:nvSpPr>
          <p:spPr bwMode="auto">
            <a:xfrm>
              <a:off x="4662854" y="2081071"/>
              <a:ext cx="422173" cy="304256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47563" y="271861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2DA7E0"/>
                  </a:solidFill>
                  <a:latin typeface="Lato" panose="020F0502020204030203" pitchFamily="34" charset="0"/>
                </a:rPr>
                <a:t>方法和技术路线</a:t>
              </a:r>
              <a:endParaRPr lang="id-ID" sz="1600" b="1" dirty="0">
                <a:solidFill>
                  <a:srgbClr val="2DA7E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14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9431" y="419168"/>
            <a:ext cx="547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2DA7E0"/>
                </a:solidFill>
                <a:latin typeface="Lato" panose="020F0502020204030203" pitchFamily="34" charset="0"/>
              </a:rPr>
              <a:t>深度</a:t>
            </a:r>
            <a:r>
              <a:rPr lang="zh-CN" altLang="en-US" sz="3600" b="1" dirty="0" smtClean="0">
                <a:solidFill>
                  <a:srgbClr val="2DA7E0"/>
                </a:solidFill>
                <a:latin typeface="Lato" panose="020F0502020204030203" pitchFamily="34" charset="0"/>
              </a:rPr>
              <a:t>学习</a:t>
            </a:r>
            <a:r>
              <a:rPr lang="zh-CN" altLang="en-US" sz="3600" b="1" dirty="0">
                <a:solidFill>
                  <a:srgbClr val="2DA7E0"/>
                </a:solidFill>
                <a:latin typeface="Lato" panose="020F0502020204030203" pitchFamily="34" charset="0"/>
              </a:rPr>
              <a:t>模块</a:t>
            </a:r>
            <a:r>
              <a:rPr lang="zh-CN" altLang="en-US" sz="3600" b="1" dirty="0" smtClean="0">
                <a:solidFill>
                  <a:srgbClr val="2DA7E0"/>
                </a:solidFill>
                <a:latin typeface="Lato" panose="020F0502020204030203" pitchFamily="34" charset="0"/>
              </a:rPr>
              <a:t>架构</a:t>
            </a:r>
            <a:endParaRPr lang="id-ID" sz="3600" b="1" dirty="0">
              <a:solidFill>
                <a:srgbClr val="2DA7E0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525" y="1456296"/>
            <a:ext cx="810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0D283ED-21BB-4DF6-87B2-98A70CB5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15" y="742333"/>
            <a:ext cx="6997486" cy="57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12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7630" y="362918"/>
            <a:ext cx="2418485" cy="1269331"/>
            <a:chOff x="3647563" y="1801193"/>
            <a:chExt cx="2418485" cy="1269331"/>
          </a:xfrm>
        </p:grpSpPr>
        <p:grpSp>
          <p:nvGrpSpPr>
            <p:cNvPr id="2" name="Group 10"/>
            <p:cNvGrpSpPr>
              <a:grpSpLocks noChangeAspect="1"/>
            </p:cNvGrpSpPr>
            <p:nvPr/>
          </p:nvGrpSpPr>
          <p:grpSpPr>
            <a:xfrm>
              <a:off x="4411916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17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18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Freeform 22"/>
            <p:cNvSpPr>
              <a:spLocks noEditPoints="1"/>
            </p:cNvSpPr>
            <p:nvPr/>
          </p:nvSpPr>
          <p:spPr bwMode="auto">
            <a:xfrm>
              <a:off x="4662854" y="2081071"/>
              <a:ext cx="422173" cy="304256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47563" y="271861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2DA7E0"/>
                  </a:solidFill>
                  <a:latin typeface="Lato" panose="020F0502020204030203" pitchFamily="34" charset="0"/>
                </a:rPr>
                <a:t>方法和技术路线</a:t>
              </a:r>
              <a:endParaRPr lang="id-ID" sz="1600" b="1" dirty="0">
                <a:solidFill>
                  <a:srgbClr val="2DA7E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15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6502" y="471757"/>
            <a:ext cx="693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2DA7E0"/>
                </a:solidFill>
                <a:latin typeface="Lato" panose="020F0502020204030203" pitchFamily="34" charset="0"/>
              </a:rPr>
              <a:t>Keras</a:t>
            </a:r>
            <a:r>
              <a:rPr lang="zh-CN" altLang="en-US" sz="3600" b="1" dirty="0" smtClean="0">
                <a:solidFill>
                  <a:srgbClr val="2DA7E0"/>
                </a:solidFill>
                <a:latin typeface="Lato" panose="020F0502020204030203" pitchFamily="34" charset="0"/>
              </a:rPr>
              <a:t>深度学习框架</a:t>
            </a:r>
            <a:endParaRPr lang="id-ID" sz="3600" b="1" dirty="0">
              <a:solidFill>
                <a:srgbClr val="2DA7E0"/>
              </a:solidFill>
              <a:latin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2903" y="2048577"/>
            <a:ext cx="9612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000" b="1" dirty="0" err="1">
                <a:solidFill>
                  <a:srgbClr val="5C5C5C"/>
                </a:solidFill>
              </a:rPr>
              <a:t>Keras</a:t>
            </a:r>
            <a:r>
              <a:rPr lang="zh-CN" altLang="en-US" sz="2000" b="1" dirty="0">
                <a:solidFill>
                  <a:srgbClr val="5C5C5C"/>
                </a:solidFill>
              </a:rPr>
              <a:t>是一个</a:t>
            </a:r>
            <a:r>
              <a:rPr lang="zh-CN" altLang="en-US" sz="2000" b="1" dirty="0">
                <a:solidFill>
                  <a:srgbClr val="FF0000"/>
                </a:solidFill>
              </a:rPr>
              <a:t>高层神经网络</a:t>
            </a:r>
            <a:r>
              <a:rPr lang="en-US" altLang="zh-CN" sz="2000" b="1" dirty="0">
                <a:solidFill>
                  <a:srgbClr val="FF0000"/>
                </a:solidFill>
              </a:rPr>
              <a:t>API</a:t>
            </a:r>
            <a:r>
              <a:rPr lang="zh-CN" altLang="en-US" sz="2000" b="1" dirty="0">
                <a:solidFill>
                  <a:srgbClr val="5C5C5C"/>
                </a:solidFill>
              </a:rPr>
              <a:t>，</a:t>
            </a:r>
            <a:r>
              <a:rPr lang="en-US" altLang="zh-CN" sz="2000" b="1" dirty="0" err="1">
                <a:solidFill>
                  <a:srgbClr val="5C5C5C"/>
                </a:solidFill>
              </a:rPr>
              <a:t>Keras</a:t>
            </a:r>
            <a:r>
              <a:rPr lang="zh-CN" altLang="en-US" sz="2000" b="1" dirty="0">
                <a:solidFill>
                  <a:srgbClr val="5C5C5C"/>
                </a:solidFill>
              </a:rPr>
              <a:t>由纯</a:t>
            </a:r>
            <a:r>
              <a:rPr lang="en-US" altLang="zh-CN" sz="2000" b="1" dirty="0">
                <a:solidFill>
                  <a:srgbClr val="5C5C5C"/>
                </a:solidFill>
              </a:rPr>
              <a:t>Python</a:t>
            </a:r>
            <a:r>
              <a:rPr lang="zh-CN" altLang="en-US" sz="2000" b="1" dirty="0">
                <a:solidFill>
                  <a:srgbClr val="5C5C5C"/>
                </a:solidFill>
              </a:rPr>
              <a:t>编写而成并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基于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Tensorflow</a:t>
            </a:r>
            <a:r>
              <a:rPr lang="zh-CN" altLang="en-US" sz="2000" b="1" dirty="0">
                <a:solidFill>
                  <a:srgbClr val="FF0000"/>
                </a:solidFill>
              </a:rPr>
              <a:t>后端</a:t>
            </a:r>
            <a:r>
              <a:rPr lang="zh-CN" altLang="en-US" sz="2000" b="1" dirty="0" smtClean="0">
                <a:solidFill>
                  <a:srgbClr val="5C5C5C"/>
                </a:solidFill>
              </a:rPr>
              <a:t>。</a:t>
            </a:r>
            <a:endParaRPr lang="en-US" altLang="zh-CN" sz="2000" b="1" dirty="0" smtClean="0">
              <a:solidFill>
                <a:srgbClr val="5C5C5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 smtClean="0">
                <a:solidFill>
                  <a:srgbClr val="5C5C5C"/>
                </a:solidFill>
              </a:rPr>
              <a:t>Keras</a:t>
            </a:r>
            <a:r>
              <a:rPr lang="zh-CN" altLang="en-US" sz="2000" b="1" dirty="0" smtClean="0">
                <a:solidFill>
                  <a:srgbClr val="5C5C5C"/>
                </a:solidFill>
              </a:rPr>
              <a:t>的优势：</a:t>
            </a:r>
            <a:endParaRPr lang="en-US" altLang="zh-CN" sz="2000" b="1" dirty="0" smtClean="0">
              <a:solidFill>
                <a:srgbClr val="5C5C5C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5C5C5C"/>
                </a:solidFill>
              </a:rPr>
              <a:t>简易</a:t>
            </a:r>
            <a:r>
              <a:rPr lang="zh-CN" altLang="en-US" sz="2000" b="1" dirty="0">
                <a:solidFill>
                  <a:srgbClr val="5C5C5C"/>
                </a:solidFill>
              </a:rPr>
              <a:t>和快速的原型设计（</a:t>
            </a:r>
            <a:r>
              <a:rPr lang="en-US" altLang="zh-CN" sz="2000" b="1" dirty="0" err="1">
                <a:solidFill>
                  <a:srgbClr val="5C5C5C"/>
                </a:solidFill>
              </a:rPr>
              <a:t>keras</a:t>
            </a:r>
            <a:r>
              <a:rPr lang="zh-CN" altLang="en-US" sz="2000" b="1" dirty="0">
                <a:solidFill>
                  <a:srgbClr val="5C5C5C"/>
                </a:solidFill>
              </a:rPr>
              <a:t>具有高度模块化，极简，和可扩充特性）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b="1" dirty="0" smtClean="0">
                <a:solidFill>
                  <a:srgbClr val="5C5C5C"/>
                </a:solidFill>
              </a:rPr>
              <a:t>无缝</a:t>
            </a:r>
            <a:r>
              <a:rPr lang="en-US" altLang="zh-CN" sz="2000" b="1" dirty="0">
                <a:solidFill>
                  <a:srgbClr val="5C5C5C"/>
                </a:solidFill>
              </a:rPr>
              <a:t>CPU</a:t>
            </a:r>
            <a:r>
              <a:rPr lang="zh-CN" altLang="en-US" sz="2000" b="1" dirty="0">
                <a:solidFill>
                  <a:srgbClr val="5C5C5C"/>
                </a:solidFill>
              </a:rPr>
              <a:t>和</a:t>
            </a:r>
            <a:r>
              <a:rPr lang="en-US" altLang="zh-CN" sz="2000" b="1" dirty="0">
                <a:solidFill>
                  <a:srgbClr val="5C5C5C"/>
                </a:solidFill>
              </a:rPr>
              <a:t>GPU</a:t>
            </a:r>
            <a:r>
              <a:rPr lang="zh-CN" altLang="en-US" sz="2000" b="1" dirty="0">
                <a:solidFill>
                  <a:srgbClr val="5C5C5C"/>
                </a:solidFill>
              </a:rPr>
              <a:t>切换</a:t>
            </a:r>
            <a:endParaRPr lang="en-US" altLang="zh-CN" sz="2000" b="1" dirty="0" smtClean="0">
              <a:solidFill>
                <a:srgbClr val="5C5C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50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7630" y="362918"/>
            <a:ext cx="2418485" cy="1269331"/>
            <a:chOff x="3647563" y="1801193"/>
            <a:chExt cx="2418485" cy="1269331"/>
          </a:xfrm>
        </p:grpSpPr>
        <p:grpSp>
          <p:nvGrpSpPr>
            <p:cNvPr id="2" name="Group 10"/>
            <p:cNvGrpSpPr>
              <a:grpSpLocks noChangeAspect="1"/>
            </p:cNvGrpSpPr>
            <p:nvPr/>
          </p:nvGrpSpPr>
          <p:grpSpPr>
            <a:xfrm>
              <a:off x="4411916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17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18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Freeform 22"/>
            <p:cNvSpPr>
              <a:spLocks noEditPoints="1"/>
            </p:cNvSpPr>
            <p:nvPr/>
          </p:nvSpPr>
          <p:spPr bwMode="auto">
            <a:xfrm>
              <a:off x="4662854" y="2081071"/>
              <a:ext cx="422173" cy="304256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47563" y="271861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2DA7E0"/>
                  </a:solidFill>
                  <a:latin typeface="Lato" panose="020F0502020204030203" pitchFamily="34" charset="0"/>
                </a:rPr>
                <a:t>方法和技术路线</a:t>
              </a:r>
              <a:endParaRPr lang="id-ID" sz="1600" b="1" dirty="0">
                <a:solidFill>
                  <a:srgbClr val="2DA7E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16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15249" y="461096"/>
            <a:ext cx="3136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2DA7E0"/>
                </a:solidFill>
                <a:latin typeface="Lato" panose="020F0502020204030203" pitchFamily="34" charset="0"/>
              </a:rPr>
              <a:t>LSTM</a:t>
            </a:r>
            <a:r>
              <a:rPr lang="zh-CN" altLang="en-US" sz="3600" b="1" dirty="0" smtClean="0">
                <a:solidFill>
                  <a:srgbClr val="2DA7E0"/>
                </a:solidFill>
                <a:latin typeface="Lato" panose="020F0502020204030203" pitchFamily="34" charset="0"/>
              </a:rPr>
              <a:t>算法原理</a:t>
            </a:r>
            <a:endParaRPr lang="id-ID" sz="3600" b="1" dirty="0">
              <a:solidFill>
                <a:srgbClr val="2DA7E0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6230" y="2105977"/>
            <a:ext cx="615553" cy="33909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2DA7E0"/>
                </a:solidFill>
                <a:latin typeface="楷体" pitchFamily="49" charset="-122"/>
                <a:ea typeface="楷体" pitchFamily="49" charset="-122"/>
              </a:rPr>
              <a:t>长短时记忆神经网络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249" y="1219818"/>
            <a:ext cx="9352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000" b="1" dirty="0">
                <a:solidFill>
                  <a:srgbClr val="5C5C5C"/>
                </a:solidFill>
              </a:rPr>
              <a:t>LSTM</a:t>
            </a:r>
            <a:r>
              <a:rPr lang="zh-CN" altLang="en-US" sz="2000" b="1" dirty="0">
                <a:solidFill>
                  <a:srgbClr val="5C5C5C"/>
                </a:solidFill>
              </a:rPr>
              <a:t>（</a:t>
            </a:r>
            <a:r>
              <a:rPr lang="en-US" altLang="zh-CN" sz="2000" b="1" dirty="0">
                <a:solidFill>
                  <a:srgbClr val="5C5C5C"/>
                </a:solidFill>
              </a:rPr>
              <a:t>Long-Short Term Memory</a:t>
            </a:r>
            <a:r>
              <a:rPr lang="zh-CN" altLang="en-US" sz="2000" b="1" dirty="0" smtClean="0">
                <a:solidFill>
                  <a:srgbClr val="5C5C5C"/>
                </a:solidFill>
              </a:rPr>
              <a:t>）是</a:t>
            </a:r>
            <a:r>
              <a:rPr lang="en-US" altLang="zh-CN" sz="2000" b="1" dirty="0">
                <a:solidFill>
                  <a:srgbClr val="FF0000"/>
                </a:solidFill>
              </a:rPr>
              <a:t>RNN</a:t>
            </a:r>
            <a:r>
              <a:rPr lang="zh-CN" altLang="en-US" sz="2000" b="1" dirty="0">
                <a:solidFill>
                  <a:srgbClr val="FF0000"/>
                </a:solidFill>
              </a:rPr>
              <a:t>的一个优秀的变种模型</a:t>
            </a:r>
            <a:r>
              <a:rPr lang="zh-CN" altLang="en-US" sz="2000" b="1" dirty="0">
                <a:solidFill>
                  <a:srgbClr val="5C5C5C"/>
                </a:solidFill>
              </a:rPr>
              <a:t>，继承了大部分</a:t>
            </a:r>
            <a:r>
              <a:rPr lang="en-US" altLang="zh-CN" sz="2000" b="1" dirty="0">
                <a:solidFill>
                  <a:srgbClr val="5C5C5C"/>
                </a:solidFill>
              </a:rPr>
              <a:t>RNN</a:t>
            </a:r>
            <a:r>
              <a:rPr lang="zh-CN" altLang="en-US" sz="2000" b="1" dirty="0">
                <a:solidFill>
                  <a:srgbClr val="5C5C5C"/>
                </a:solidFill>
              </a:rPr>
              <a:t>模型的特性，</a:t>
            </a:r>
            <a:r>
              <a:rPr lang="zh-CN" altLang="en-US" sz="2000" b="1" dirty="0">
                <a:solidFill>
                  <a:srgbClr val="FF0000"/>
                </a:solidFill>
              </a:rPr>
              <a:t>解决了循环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神经网络</a:t>
            </a:r>
            <a:r>
              <a:rPr lang="zh-CN" altLang="en-US" sz="2000" b="1" dirty="0">
                <a:solidFill>
                  <a:srgbClr val="FF0000"/>
                </a:solidFill>
              </a:rPr>
              <a:t>梯度弥散或者梯度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爆炸问题</a:t>
            </a:r>
            <a:r>
              <a:rPr lang="zh-CN" altLang="en-US" sz="2000" b="1" dirty="0" smtClean="0">
                <a:solidFill>
                  <a:srgbClr val="5C5C5C"/>
                </a:solidFill>
              </a:rPr>
              <a:t>，即在</a:t>
            </a:r>
            <a:r>
              <a:rPr lang="zh-CN" altLang="en-US" sz="2000" b="1" dirty="0">
                <a:solidFill>
                  <a:srgbClr val="5C5C5C"/>
                </a:solidFill>
              </a:rPr>
              <a:t>遇到数据量十分巨大时，很容易对相对久远的数据产生“遗忘”的</a:t>
            </a:r>
            <a:r>
              <a:rPr lang="zh-CN" altLang="en-US" sz="2000" b="1" dirty="0" smtClean="0">
                <a:solidFill>
                  <a:srgbClr val="5C5C5C"/>
                </a:solidFill>
              </a:rPr>
              <a:t>问题。它</a:t>
            </a:r>
            <a:r>
              <a:rPr lang="zh-CN" altLang="en-US" sz="2000" b="1" dirty="0">
                <a:solidFill>
                  <a:srgbClr val="5C5C5C"/>
                </a:solidFill>
              </a:rPr>
              <a:t>更真实</a:t>
            </a:r>
            <a:r>
              <a:rPr lang="zh-CN" altLang="en-US" sz="2000" b="1" dirty="0" smtClean="0">
                <a:solidFill>
                  <a:srgbClr val="5C5C5C"/>
                </a:solidFill>
              </a:rPr>
              <a:t>地模拟了神经组织</a:t>
            </a:r>
            <a:r>
              <a:rPr lang="zh-CN" altLang="en-US" sz="2000" b="1" dirty="0">
                <a:solidFill>
                  <a:srgbClr val="5C5C5C"/>
                </a:solidFill>
              </a:rPr>
              <a:t>的</a:t>
            </a:r>
            <a:r>
              <a:rPr lang="zh-CN" altLang="en-US" sz="2000" b="1" dirty="0" smtClean="0">
                <a:solidFill>
                  <a:srgbClr val="5C5C5C"/>
                </a:solidFill>
              </a:rPr>
              <a:t>认知过程，具备</a:t>
            </a:r>
            <a:r>
              <a:rPr lang="zh-CN" altLang="en-US" sz="2000" b="1" dirty="0">
                <a:solidFill>
                  <a:srgbClr val="5C5C5C"/>
                </a:solidFill>
              </a:rPr>
              <a:t>神经网络拟合非线性的能力</a:t>
            </a:r>
            <a:r>
              <a:rPr lang="zh-CN" altLang="en-US" sz="2000" dirty="0">
                <a:solidFill>
                  <a:srgbClr val="5C5C5C"/>
                </a:solidFill>
              </a:rPr>
              <a:t>。</a:t>
            </a:r>
          </a:p>
        </p:txBody>
      </p:sp>
      <p:pic>
        <p:nvPicPr>
          <p:cNvPr id="18" name="图片 17" descr="[译] 理解 LSTM 网络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02" y="3718300"/>
            <a:ext cx="4705643" cy="177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BD7A8CE2-EA6D-4C46-8D70-496313924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10" y="2867892"/>
            <a:ext cx="5527964" cy="36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39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7630" y="362918"/>
            <a:ext cx="2418485" cy="1269331"/>
            <a:chOff x="3647563" y="1801193"/>
            <a:chExt cx="2418485" cy="1269331"/>
          </a:xfrm>
        </p:grpSpPr>
        <p:grpSp>
          <p:nvGrpSpPr>
            <p:cNvPr id="2" name="Group 10"/>
            <p:cNvGrpSpPr>
              <a:grpSpLocks noChangeAspect="1"/>
            </p:cNvGrpSpPr>
            <p:nvPr/>
          </p:nvGrpSpPr>
          <p:grpSpPr>
            <a:xfrm>
              <a:off x="4411916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17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18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Freeform 22"/>
            <p:cNvSpPr>
              <a:spLocks noEditPoints="1"/>
            </p:cNvSpPr>
            <p:nvPr/>
          </p:nvSpPr>
          <p:spPr bwMode="auto">
            <a:xfrm>
              <a:off x="4662854" y="2081071"/>
              <a:ext cx="422173" cy="304256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47563" y="271861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2DA7E0"/>
                  </a:solidFill>
                  <a:latin typeface="Lato" panose="020F0502020204030203" pitchFamily="34" charset="0"/>
                </a:rPr>
                <a:t>方法和技术路线</a:t>
              </a:r>
              <a:endParaRPr lang="id-ID" sz="1600" b="1" dirty="0">
                <a:solidFill>
                  <a:srgbClr val="2DA7E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17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7430" y="448757"/>
            <a:ext cx="4998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DA7E0"/>
                </a:solidFill>
                <a:latin typeface="Lato" panose="020F0502020204030203" pitchFamily="34" charset="0"/>
              </a:rPr>
              <a:t>  </a:t>
            </a:r>
            <a:r>
              <a:rPr lang="zh-CN" altLang="en-US" sz="3600" b="1" dirty="0" smtClean="0">
                <a:solidFill>
                  <a:srgbClr val="2DA7E0"/>
                </a:solidFill>
                <a:latin typeface="Lato" panose="020F0502020204030203" pitchFamily="34" charset="0"/>
              </a:rPr>
              <a:t>网站访问性能实时监控</a:t>
            </a:r>
            <a:endParaRPr lang="id-ID" sz="3600" b="1" dirty="0">
              <a:solidFill>
                <a:srgbClr val="2DA7E0"/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1583" y="1938075"/>
            <a:ext cx="84643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/>
              <a:t>当网站防御体系构建起来之后，需要对网站服务器性能进行监控。具体可以分为在</a:t>
            </a:r>
            <a:r>
              <a:rPr lang="zh-CN" altLang="en-US" sz="2200" b="1" dirty="0">
                <a:solidFill>
                  <a:srgbClr val="FF0000"/>
                </a:solidFill>
              </a:rPr>
              <a:t>无攻击、有攻击无拦截和有攻击有拦截</a:t>
            </a:r>
            <a:r>
              <a:rPr lang="zh-CN" altLang="en-US" sz="2200" b="1" dirty="0"/>
              <a:t>等三场景下，</a:t>
            </a:r>
            <a:r>
              <a:rPr lang="zh-CN" altLang="en-US" sz="2200" b="1" dirty="0" smtClean="0"/>
              <a:t>对网站服务器</a:t>
            </a:r>
            <a:r>
              <a:rPr lang="en-US" altLang="zh-CN" sz="2200" b="1" dirty="0"/>
              <a:t>CPU</a:t>
            </a:r>
            <a:r>
              <a:rPr lang="zh-CN" altLang="en-US" sz="2200" b="1" dirty="0"/>
              <a:t>、内存占用率、出入网流量、用户交互时间、正常用户请求时间、响应时间等</a:t>
            </a:r>
            <a:r>
              <a:rPr lang="zh-CN" altLang="en-US" sz="2200" b="1" dirty="0" smtClean="0"/>
              <a:t>指标进行实测。</a:t>
            </a:r>
            <a:endParaRPr lang="en-US" altLang="zh-CN" sz="2200" b="1" dirty="0" smtClean="0"/>
          </a:p>
          <a:p>
            <a:pPr>
              <a:lnSpc>
                <a:spcPct val="150000"/>
              </a:lnSpc>
            </a:pPr>
            <a:r>
              <a:rPr lang="zh-CN" altLang="en-US" sz="2200" b="1" dirty="0" smtClean="0"/>
              <a:t>方法</a:t>
            </a:r>
            <a:r>
              <a:rPr lang="zh-CN" altLang="en-US" sz="2200" b="1" dirty="0"/>
              <a:t>：</a:t>
            </a:r>
            <a:r>
              <a:rPr lang="zh-CN" altLang="en-US" sz="2200" u="sng" dirty="0"/>
              <a:t>对网站</a:t>
            </a:r>
            <a:r>
              <a:rPr lang="zh-CN" altLang="en-US" sz="2200" u="sng" dirty="0">
                <a:solidFill>
                  <a:srgbClr val="FF0000"/>
                </a:solidFill>
              </a:rPr>
              <a:t>叠加攻击</a:t>
            </a:r>
            <a:r>
              <a:rPr lang="zh-CN" altLang="en-US" sz="2200" u="sng" dirty="0"/>
              <a:t>，使用</a:t>
            </a:r>
            <a:r>
              <a:rPr lang="en-US" altLang="zh-CN" sz="2200" u="sng" dirty="0" err="1"/>
              <a:t>Zabbix</a:t>
            </a:r>
            <a:r>
              <a:rPr lang="zh-CN" altLang="en-US" sz="2200" u="sng" dirty="0"/>
              <a:t>来观察上述指标变化，然后</a:t>
            </a:r>
            <a:r>
              <a:rPr lang="zh-CN" altLang="en-US" sz="2200" u="sng" dirty="0">
                <a:solidFill>
                  <a:srgbClr val="FF0000"/>
                </a:solidFill>
              </a:rPr>
              <a:t>叠加拦截效果</a:t>
            </a:r>
            <a:r>
              <a:rPr lang="zh-CN" altLang="en-US" sz="2200" u="sng" dirty="0"/>
              <a:t>，再观察指标变化</a:t>
            </a:r>
            <a:r>
              <a:rPr lang="zh-CN" altLang="en-US" sz="2200" dirty="0" smtClean="0"/>
              <a:t>。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477198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7" y="0"/>
            <a:ext cx="12193434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691268" y="941794"/>
            <a:ext cx="6809464" cy="3371645"/>
            <a:chOff x="-2925" y="134318"/>
            <a:chExt cx="2418485" cy="1197491"/>
          </a:xfrm>
        </p:grpSpPr>
        <p:grpSp>
          <p:nvGrpSpPr>
            <p:cNvPr id="3" name="Group 19"/>
            <p:cNvGrpSpPr>
              <a:grpSpLocks noChangeAspect="1"/>
            </p:cNvGrpSpPr>
            <p:nvPr/>
          </p:nvGrpSpPr>
          <p:grpSpPr>
            <a:xfrm>
              <a:off x="748078" y="134318"/>
              <a:ext cx="900000" cy="900000"/>
              <a:chOff x="5385173" y="1917525"/>
              <a:chExt cx="1440000" cy="1440000"/>
            </a:xfrm>
          </p:grpSpPr>
          <p:sp>
            <p:nvSpPr>
              <p:cNvPr id="4" name="Oval 20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Oval 21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40"/>
            <p:cNvGrpSpPr/>
            <p:nvPr/>
          </p:nvGrpSpPr>
          <p:grpSpPr>
            <a:xfrm>
              <a:off x="995232" y="368633"/>
              <a:ext cx="395484" cy="422173"/>
              <a:chOff x="8342313" y="10972800"/>
              <a:chExt cx="1293813" cy="1381125"/>
            </a:xfrm>
            <a:solidFill>
              <a:schemeClr val="bg1"/>
            </a:solidFill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8342313" y="10972800"/>
                <a:ext cx="1293813" cy="1381125"/>
              </a:xfrm>
              <a:custGeom>
                <a:avLst/>
                <a:gdLst>
                  <a:gd name="T0" fmla="*/ 299 w 345"/>
                  <a:gd name="T1" fmla="*/ 0 h 368"/>
                  <a:gd name="T2" fmla="*/ 46 w 345"/>
                  <a:gd name="T3" fmla="*/ 0 h 368"/>
                  <a:gd name="T4" fmla="*/ 0 w 345"/>
                  <a:gd name="T5" fmla="*/ 46 h 368"/>
                  <a:gd name="T6" fmla="*/ 0 w 345"/>
                  <a:gd name="T7" fmla="*/ 322 h 368"/>
                  <a:gd name="T8" fmla="*/ 46 w 345"/>
                  <a:gd name="T9" fmla="*/ 368 h 368"/>
                  <a:gd name="T10" fmla="*/ 299 w 345"/>
                  <a:gd name="T11" fmla="*/ 368 h 368"/>
                  <a:gd name="T12" fmla="*/ 345 w 345"/>
                  <a:gd name="T13" fmla="*/ 322 h 368"/>
                  <a:gd name="T14" fmla="*/ 345 w 345"/>
                  <a:gd name="T15" fmla="*/ 46 h 368"/>
                  <a:gd name="T16" fmla="*/ 299 w 345"/>
                  <a:gd name="T17" fmla="*/ 0 h 368"/>
                  <a:gd name="T18" fmla="*/ 322 w 345"/>
                  <a:gd name="T19" fmla="*/ 322 h 368"/>
                  <a:gd name="T20" fmla="*/ 299 w 345"/>
                  <a:gd name="T21" fmla="*/ 345 h 368"/>
                  <a:gd name="T22" fmla="*/ 46 w 345"/>
                  <a:gd name="T23" fmla="*/ 345 h 368"/>
                  <a:gd name="T24" fmla="*/ 23 w 345"/>
                  <a:gd name="T25" fmla="*/ 322 h 368"/>
                  <a:gd name="T26" fmla="*/ 23 w 345"/>
                  <a:gd name="T27" fmla="*/ 46 h 368"/>
                  <a:gd name="T28" fmla="*/ 46 w 345"/>
                  <a:gd name="T29" fmla="*/ 23 h 368"/>
                  <a:gd name="T30" fmla="*/ 299 w 345"/>
                  <a:gd name="T31" fmla="*/ 23 h 368"/>
                  <a:gd name="T32" fmla="*/ 322 w 345"/>
                  <a:gd name="T33" fmla="*/ 46 h 368"/>
                  <a:gd name="T34" fmla="*/ 322 w 345"/>
                  <a:gd name="T35" fmla="*/ 32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5" h="368">
                    <a:moveTo>
                      <a:pt x="29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48"/>
                      <a:pt x="20" y="368"/>
                      <a:pt x="46" y="368"/>
                    </a:cubicBezTo>
                    <a:cubicBezTo>
                      <a:pt x="299" y="368"/>
                      <a:pt x="299" y="368"/>
                      <a:pt x="299" y="368"/>
                    </a:cubicBezTo>
                    <a:cubicBezTo>
                      <a:pt x="324" y="368"/>
                      <a:pt x="345" y="348"/>
                      <a:pt x="345" y="322"/>
                    </a:cubicBezTo>
                    <a:cubicBezTo>
                      <a:pt x="345" y="46"/>
                      <a:pt x="345" y="46"/>
                      <a:pt x="345" y="46"/>
                    </a:cubicBezTo>
                    <a:cubicBezTo>
                      <a:pt x="345" y="21"/>
                      <a:pt x="324" y="0"/>
                      <a:pt x="299" y="0"/>
                    </a:cubicBezTo>
                    <a:close/>
                    <a:moveTo>
                      <a:pt x="322" y="322"/>
                    </a:moveTo>
                    <a:cubicBezTo>
                      <a:pt x="322" y="335"/>
                      <a:pt x="312" y="345"/>
                      <a:pt x="299" y="345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33" y="345"/>
                      <a:pt x="23" y="335"/>
                      <a:pt x="23" y="32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3"/>
                      <a:pt x="33" y="23"/>
                      <a:pt x="46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12" y="23"/>
                      <a:pt x="322" y="33"/>
                      <a:pt x="322" y="46"/>
                    </a:cubicBezTo>
                    <a:lnTo>
                      <a:pt x="322" y="3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>
                <a:off x="8513763" y="11145838"/>
                <a:ext cx="949325" cy="863600"/>
              </a:xfrm>
              <a:custGeom>
                <a:avLst/>
                <a:gdLst>
                  <a:gd name="T0" fmla="*/ 241 w 253"/>
                  <a:gd name="T1" fmla="*/ 0 h 230"/>
                  <a:gd name="T2" fmla="*/ 11 w 253"/>
                  <a:gd name="T3" fmla="*/ 0 h 230"/>
                  <a:gd name="T4" fmla="*/ 0 w 253"/>
                  <a:gd name="T5" fmla="*/ 11 h 230"/>
                  <a:gd name="T6" fmla="*/ 0 w 253"/>
                  <a:gd name="T7" fmla="*/ 219 h 230"/>
                  <a:gd name="T8" fmla="*/ 11 w 253"/>
                  <a:gd name="T9" fmla="*/ 230 h 230"/>
                  <a:gd name="T10" fmla="*/ 241 w 253"/>
                  <a:gd name="T11" fmla="*/ 230 h 230"/>
                  <a:gd name="T12" fmla="*/ 253 w 253"/>
                  <a:gd name="T13" fmla="*/ 219 h 230"/>
                  <a:gd name="T14" fmla="*/ 253 w 253"/>
                  <a:gd name="T15" fmla="*/ 11 h 230"/>
                  <a:gd name="T16" fmla="*/ 241 w 253"/>
                  <a:gd name="T17" fmla="*/ 0 h 230"/>
                  <a:gd name="T18" fmla="*/ 241 w 253"/>
                  <a:gd name="T19" fmla="*/ 11 h 230"/>
                  <a:gd name="T20" fmla="*/ 241 w 253"/>
                  <a:gd name="T21" fmla="*/ 171 h 230"/>
                  <a:gd name="T22" fmla="*/ 204 w 253"/>
                  <a:gd name="T23" fmla="*/ 130 h 230"/>
                  <a:gd name="T24" fmla="*/ 195 w 253"/>
                  <a:gd name="T25" fmla="*/ 127 h 230"/>
                  <a:gd name="T26" fmla="*/ 187 w 253"/>
                  <a:gd name="T27" fmla="*/ 130 h 230"/>
                  <a:gd name="T28" fmla="*/ 157 w 253"/>
                  <a:gd name="T29" fmla="*/ 164 h 230"/>
                  <a:gd name="T30" fmla="*/ 66 w 253"/>
                  <a:gd name="T31" fmla="*/ 61 h 230"/>
                  <a:gd name="T32" fmla="*/ 57 w 253"/>
                  <a:gd name="T33" fmla="*/ 57 h 230"/>
                  <a:gd name="T34" fmla="*/ 49 w 253"/>
                  <a:gd name="T35" fmla="*/ 61 h 230"/>
                  <a:gd name="T36" fmla="*/ 11 w 253"/>
                  <a:gd name="T37" fmla="*/ 105 h 230"/>
                  <a:gd name="T38" fmla="*/ 11 w 253"/>
                  <a:gd name="T39" fmla="*/ 11 h 230"/>
                  <a:gd name="T40" fmla="*/ 241 w 253"/>
                  <a:gd name="T41" fmla="*/ 11 h 230"/>
                  <a:gd name="T42" fmla="*/ 11 w 253"/>
                  <a:gd name="T43" fmla="*/ 122 h 230"/>
                  <a:gd name="T44" fmla="*/ 57 w 253"/>
                  <a:gd name="T45" fmla="*/ 69 h 230"/>
                  <a:gd name="T46" fmla="*/ 150 w 253"/>
                  <a:gd name="T47" fmla="*/ 174 h 230"/>
                  <a:gd name="T48" fmla="*/ 157 w 253"/>
                  <a:gd name="T49" fmla="*/ 182 h 230"/>
                  <a:gd name="T50" fmla="*/ 189 w 253"/>
                  <a:gd name="T51" fmla="*/ 219 h 230"/>
                  <a:gd name="T52" fmla="*/ 11 w 253"/>
                  <a:gd name="T53" fmla="*/ 219 h 230"/>
                  <a:gd name="T54" fmla="*/ 11 w 253"/>
                  <a:gd name="T55" fmla="*/ 122 h 230"/>
                  <a:gd name="T56" fmla="*/ 204 w 253"/>
                  <a:gd name="T57" fmla="*/ 219 h 230"/>
                  <a:gd name="T58" fmla="*/ 165 w 253"/>
                  <a:gd name="T59" fmla="*/ 173 h 230"/>
                  <a:gd name="T60" fmla="*/ 195 w 253"/>
                  <a:gd name="T61" fmla="*/ 138 h 230"/>
                  <a:gd name="T62" fmla="*/ 241 w 253"/>
                  <a:gd name="T63" fmla="*/ 188 h 230"/>
                  <a:gd name="T64" fmla="*/ 241 w 253"/>
                  <a:gd name="T65" fmla="*/ 219 h 230"/>
                  <a:gd name="T66" fmla="*/ 204 w 253"/>
                  <a:gd name="T6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3" h="230">
                    <a:moveTo>
                      <a:pt x="24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5"/>
                      <a:pt x="5" y="230"/>
                      <a:pt x="11" y="230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8" y="230"/>
                      <a:pt x="253" y="225"/>
                      <a:pt x="253" y="219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5"/>
                      <a:pt x="248" y="0"/>
                      <a:pt x="241" y="0"/>
                    </a:cubicBezTo>
                    <a:close/>
                    <a:moveTo>
                      <a:pt x="241" y="11"/>
                    </a:moveTo>
                    <a:cubicBezTo>
                      <a:pt x="241" y="171"/>
                      <a:pt x="241" y="171"/>
                      <a:pt x="241" y="17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2" y="128"/>
                      <a:pt x="199" y="127"/>
                      <a:pt x="195" y="127"/>
                    </a:cubicBezTo>
                    <a:cubicBezTo>
                      <a:pt x="192" y="127"/>
                      <a:pt x="189" y="128"/>
                      <a:pt x="187" y="130"/>
                    </a:cubicBezTo>
                    <a:cubicBezTo>
                      <a:pt x="157" y="164"/>
                      <a:pt x="157" y="164"/>
                      <a:pt x="157" y="164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4" y="59"/>
                      <a:pt x="61" y="57"/>
                      <a:pt x="57" y="57"/>
                    </a:cubicBezTo>
                    <a:cubicBezTo>
                      <a:pt x="54" y="57"/>
                      <a:pt x="51" y="59"/>
                      <a:pt x="49" y="61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241" y="11"/>
                    </a:lnTo>
                    <a:close/>
                    <a:moveTo>
                      <a:pt x="11" y="122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150" y="174"/>
                      <a:pt x="150" y="174"/>
                      <a:pt x="150" y="174"/>
                    </a:cubicBezTo>
                    <a:cubicBezTo>
                      <a:pt x="157" y="182"/>
                      <a:pt x="157" y="182"/>
                      <a:pt x="157" y="182"/>
                    </a:cubicBezTo>
                    <a:cubicBezTo>
                      <a:pt x="189" y="219"/>
                      <a:pt x="189" y="219"/>
                      <a:pt x="189" y="219"/>
                    </a:cubicBezTo>
                    <a:cubicBezTo>
                      <a:pt x="11" y="219"/>
                      <a:pt x="11" y="219"/>
                      <a:pt x="11" y="219"/>
                    </a:cubicBezTo>
                    <a:lnTo>
                      <a:pt x="11" y="122"/>
                    </a:lnTo>
                    <a:close/>
                    <a:moveTo>
                      <a:pt x="204" y="219"/>
                    </a:move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41" y="188"/>
                      <a:pt x="241" y="188"/>
                      <a:pt x="241" y="188"/>
                    </a:cubicBezTo>
                    <a:cubicBezTo>
                      <a:pt x="241" y="219"/>
                      <a:pt x="241" y="219"/>
                      <a:pt x="241" y="219"/>
                    </a:cubicBezTo>
                    <a:lnTo>
                      <a:pt x="204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9" name="Freeform 7"/>
              <p:cNvSpPr>
                <a:spLocks noEditPoints="1"/>
              </p:cNvSpPr>
              <p:nvPr/>
            </p:nvSpPr>
            <p:spPr bwMode="auto">
              <a:xfrm>
                <a:off x="9032875" y="11272838"/>
                <a:ext cx="258763" cy="263525"/>
              </a:xfrm>
              <a:custGeom>
                <a:avLst/>
                <a:gdLst>
                  <a:gd name="T0" fmla="*/ 34 w 69"/>
                  <a:gd name="T1" fmla="*/ 70 h 70"/>
                  <a:gd name="T2" fmla="*/ 69 w 69"/>
                  <a:gd name="T3" fmla="*/ 35 h 70"/>
                  <a:gd name="T4" fmla="*/ 34 w 69"/>
                  <a:gd name="T5" fmla="*/ 0 h 70"/>
                  <a:gd name="T6" fmla="*/ 0 w 69"/>
                  <a:gd name="T7" fmla="*/ 35 h 70"/>
                  <a:gd name="T8" fmla="*/ 34 w 69"/>
                  <a:gd name="T9" fmla="*/ 70 h 70"/>
                  <a:gd name="T10" fmla="*/ 34 w 69"/>
                  <a:gd name="T11" fmla="*/ 12 h 70"/>
                  <a:gd name="T12" fmla="*/ 57 w 69"/>
                  <a:gd name="T13" fmla="*/ 35 h 70"/>
                  <a:gd name="T14" fmla="*/ 34 w 69"/>
                  <a:gd name="T15" fmla="*/ 58 h 70"/>
                  <a:gd name="T16" fmla="*/ 11 w 69"/>
                  <a:gd name="T17" fmla="*/ 35 h 70"/>
                  <a:gd name="T18" fmla="*/ 34 w 69"/>
                  <a:gd name="T19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70"/>
                    </a:moveTo>
                    <a:cubicBezTo>
                      <a:pt x="53" y="70"/>
                      <a:pt x="69" y="54"/>
                      <a:pt x="69" y="35"/>
                    </a:cubicBezTo>
                    <a:cubicBezTo>
                      <a:pt x="69" y="16"/>
                      <a:pt x="53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lose/>
                    <a:moveTo>
                      <a:pt x="34" y="12"/>
                    </a:moveTo>
                    <a:cubicBezTo>
                      <a:pt x="47" y="12"/>
                      <a:pt x="57" y="22"/>
                      <a:pt x="57" y="35"/>
                    </a:cubicBezTo>
                    <a:cubicBezTo>
                      <a:pt x="57" y="48"/>
                      <a:pt x="47" y="58"/>
                      <a:pt x="34" y="58"/>
                    </a:cubicBezTo>
                    <a:cubicBezTo>
                      <a:pt x="22" y="58"/>
                      <a:pt x="11" y="48"/>
                      <a:pt x="11" y="35"/>
                    </a:cubicBezTo>
                    <a:cubicBezTo>
                      <a:pt x="11" y="22"/>
                      <a:pt x="22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-2925" y="1055927"/>
              <a:ext cx="2418485" cy="27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16A085"/>
                  </a:solidFill>
                  <a:latin typeface="Lato" panose="020F0502020204030203" pitchFamily="34" charset="0"/>
                </a:rPr>
                <a:t>成果展示</a:t>
              </a:r>
              <a:endParaRPr lang="id-ID" sz="4400" b="1" dirty="0">
                <a:solidFill>
                  <a:srgbClr val="16A085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007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58143"/>
            <a:ext cx="2418485" cy="1273515"/>
            <a:chOff x="6086235" y="1801193"/>
            <a:chExt cx="2418485" cy="1273515"/>
          </a:xfrm>
        </p:grpSpPr>
        <p:grpSp>
          <p:nvGrpSpPr>
            <p:cNvPr id="2" name="Group 19"/>
            <p:cNvGrpSpPr>
              <a:grpSpLocks noChangeAspect="1"/>
            </p:cNvGrpSpPr>
            <p:nvPr/>
          </p:nvGrpSpPr>
          <p:grpSpPr>
            <a:xfrm>
              <a:off x="6837238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20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1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0"/>
            <p:cNvGrpSpPr/>
            <p:nvPr/>
          </p:nvGrpSpPr>
          <p:grpSpPr>
            <a:xfrm>
              <a:off x="7084392" y="2035508"/>
              <a:ext cx="395484" cy="422173"/>
              <a:chOff x="8342313" y="10972800"/>
              <a:chExt cx="1293813" cy="1381125"/>
            </a:xfrm>
            <a:solidFill>
              <a:schemeClr val="bg1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8342313" y="10972800"/>
                <a:ext cx="1293813" cy="1381125"/>
              </a:xfrm>
              <a:custGeom>
                <a:avLst/>
                <a:gdLst>
                  <a:gd name="T0" fmla="*/ 299 w 345"/>
                  <a:gd name="T1" fmla="*/ 0 h 368"/>
                  <a:gd name="T2" fmla="*/ 46 w 345"/>
                  <a:gd name="T3" fmla="*/ 0 h 368"/>
                  <a:gd name="T4" fmla="*/ 0 w 345"/>
                  <a:gd name="T5" fmla="*/ 46 h 368"/>
                  <a:gd name="T6" fmla="*/ 0 w 345"/>
                  <a:gd name="T7" fmla="*/ 322 h 368"/>
                  <a:gd name="T8" fmla="*/ 46 w 345"/>
                  <a:gd name="T9" fmla="*/ 368 h 368"/>
                  <a:gd name="T10" fmla="*/ 299 w 345"/>
                  <a:gd name="T11" fmla="*/ 368 h 368"/>
                  <a:gd name="T12" fmla="*/ 345 w 345"/>
                  <a:gd name="T13" fmla="*/ 322 h 368"/>
                  <a:gd name="T14" fmla="*/ 345 w 345"/>
                  <a:gd name="T15" fmla="*/ 46 h 368"/>
                  <a:gd name="T16" fmla="*/ 299 w 345"/>
                  <a:gd name="T17" fmla="*/ 0 h 368"/>
                  <a:gd name="T18" fmla="*/ 322 w 345"/>
                  <a:gd name="T19" fmla="*/ 322 h 368"/>
                  <a:gd name="T20" fmla="*/ 299 w 345"/>
                  <a:gd name="T21" fmla="*/ 345 h 368"/>
                  <a:gd name="T22" fmla="*/ 46 w 345"/>
                  <a:gd name="T23" fmla="*/ 345 h 368"/>
                  <a:gd name="T24" fmla="*/ 23 w 345"/>
                  <a:gd name="T25" fmla="*/ 322 h 368"/>
                  <a:gd name="T26" fmla="*/ 23 w 345"/>
                  <a:gd name="T27" fmla="*/ 46 h 368"/>
                  <a:gd name="T28" fmla="*/ 46 w 345"/>
                  <a:gd name="T29" fmla="*/ 23 h 368"/>
                  <a:gd name="T30" fmla="*/ 299 w 345"/>
                  <a:gd name="T31" fmla="*/ 23 h 368"/>
                  <a:gd name="T32" fmla="*/ 322 w 345"/>
                  <a:gd name="T33" fmla="*/ 46 h 368"/>
                  <a:gd name="T34" fmla="*/ 322 w 345"/>
                  <a:gd name="T35" fmla="*/ 32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5" h="368">
                    <a:moveTo>
                      <a:pt x="29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48"/>
                      <a:pt x="20" y="368"/>
                      <a:pt x="46" y="368"/>
                    </a:cubicBezTo>
                    <a:cubicBezTo>
                      <a:pt x="299" y="368"/>
                      <a:pt x="299" y="368"/>
                      <a:pt x="299" y="368"/>
                    </a:cubicBezTo>
                    <a:cubicBezTo>
                      <a:pt x="324" y="368"/>
                      <a:pt x="345" y="348"/>
                      <a:pt x="345" y="322"/>
                    </a:cubicBezTo>
                    <a:cubicBezTo>
                      <a:pt x="345" y="46"/>
                      <a:pt x="345" y="46"/>
                      <a:pt x="345" y="46"/>
                    </a:cubicBezTo>
                    <a:cubicBezTo>
                      <a:pt x="345" y="21"/>
                      <a:pt x="324" y="0"/>
                      <a:pt x="299" y="0"/>
                    </a:cubicBezTo>
                    <a:close/>
                    <a:moveTo>
                      <a:pt x="322" y="322"/>
                    </a:moveTo>
                    <a:cubicBezTo>
                      <a:pt x="322" y="335"/>
                      <a:pt x="312" y="345"/>
                      <a:pt x="299" y="345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33" y="345"/>
                      <a:pt x="23" y="335"/>
                      <a:pt x="23" y="32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3"/>
                      <a:pt x="33" y="23"/>
                      <a:pt x="46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12" y="23"/>
                      <a:pt x="322" y="33"/>
                      <a:pt x="322" y="46"/>
                    </a:cubicBezTo>
                    <a:lnTo>
                      <a:pt x="322" y="3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8513763" y="11145838"/>
                <a:ext cx="949325" cy="863600"/>
              </a:xfrm>
              <a:custGeom>
                <a:avLst/>
                <a:gdLst>
                  <a:gd name="T0" fmla="*/ 241 w 253"/>
                  <a:gd name="T1" fmla="*/ 0 h 230"/>
                  <a:gd name="T2" fmla="*/ 11 w 253"/>
                  <a:gd name="T3" fmla="*/ 0 h 230"/>
                  <a:gd name="T4" fmla="*/ 0 w 253"/>
                  <a:gd name="T5" fmla="*/ 11 h 230"/>
                  <a:gd name="T6" fmla="*/ 0 w 253"/>
                  <a:gd name="T7" fmla="*/ 219 h 230"/>
                  <a:gd name="T8" fmla="*/ 11 w 253"/>
                  <a:gd name="T9" fmla="*/ 230 h 230"/>
                  <a:gd name="T10" fmla="*/ 241 w 253"/>
                  <a:gd name="T11" fmla="*/ 230 h 230"/>
                  <a:gd name="T12" fmla="*/ 253 w 253"/>
                  <a:gd name="T13" fmla="*/ 219 h 230"/>
                  <a:gd name="T14" fmla="*/ 253 w 253"/>
                  <a:gd name="T15" fmla="*/ 11 h 230"/>
                  <a:gd name="T16" fmla="*/ 241 w 253"/>
                  <a:gd name="T17" fmla="*/ 0 h 230"/>
                  <a:gd name="T18" fmla="*/ 241 w 253"/>
                  <a:gd name="T19" fmla="*/ 11 h 230"/>
                  <a:gd name="T20" fmla="*/ 241 w 253"/>
                  <a:gd name="T21" fmla="*/ 171 h 230"/>
                  <a:gd name="T22" fmla="*/ 204 w 253"/>
                  <a:gd name="T23" fmla="*/ 130 h 230"/>
                  <a:gd name="T24" fmla="*/ 195 w 253"/>
                  <a:gd name="T25" fmla="*/ 127 h 230"/>
                  <a:gd name="T26" fmla="*/ 187 w 253"/>
                  <a:gd name="T27" fmla="*/ 130 h 230"/>
                  <a:gd name="T28" fmla="*/ 157 w 253"/>
                  <a:gd name="T29" fmla="*/ 164 h 230"/>
                  <a:gd name="T30" fmla="*/ 66 w 253"/>
                  <a:gd name="T31" fmla="*/ 61 h 230"/>
                  <a:gd name="T32" fmla="*/ 57 w 253"/>
                  <a:gd name="T33" fmla="*/ 57 h 230"/>
                  <a:gd name="T34" fmla="*/ 49 w 253"/>
                  <a:gd name="T35" fmla="*/ 61 h 230"/>
                  <a:gd name="T36" fmla="*/ 11 w 253"/>
                  <a:gd name="T37" fmla="*/ 105 h 230"/>
                  <a:gd name="T38" fmla="*/ 11 w 253"/>
                  <a:gd name="T39" fmla="*/ 11 h 230"/>
                  <a:gd name="T40" fmla="*/ 241 w 253"/>
                  <a:gd name="T41" fmla="*/ 11 h 230"/>
                  <a:gd name="T42" fmla="*/ 11 w 253"/>
                  <a:gd name="T43" fmla="*/ 122 h 230"/>
                  <a:gd name="T44" fmla="*/ 57 w 253"/>
                  <a:gd name="T45" fmla="*/ 69 h 230"/>
                  <a:gd name="T46" fmla="*/ 150 w 253"/>
                  <a:gd name="T47" fmla="*/ 174 h 230"/>
                  <a:gd name="T48" fmla="*/ 157 w 253"/>
                  <a:gd name="T49" fmla="*/ 182 h 230"/>
                  <a:gd name="T50" fmla="*/ 189 w 253"/>
                  <a:gd name="T51" fmla="*/ 219 h 230"/>
                  <a:gd name="T52" fmla="*/ 11 w 253"/>
                  <a:gd name="T53" fmla="*/ 219 h 230"/>
                  <a:gd name="T54" fmla="*/ 11 w 253"/>
                  <a:gd name="T55" fmla="*/ 122 h 230"/>
                  <a:gd name="T56" fmla="*/ 204 w 253"/>
                  <a:gd name="T57" fmla="*/ 219 h 230"/>
                  <a:gd name="T58" fmla="*/ 165 w 253"/>
                  <a:gd name="T59" fmla="*/ 173 h 230"/>
                  <a:gd name="T60" fmla="*/ 195 w 253"/>
                  <a:gd name="T61" fmla="*/ 138 h 230"/>
                  <a:gd name="T62" fmla="*/ 241 w 253"/>
                  <a:gd name="T63" fmla="*/ 188 h 230"/>
                  <a:gd name="T64" fmla="*/ 241 w 253"/>
                  <a:gd name="T65" fmla="*/ 219 h 230"/>
                  <a:gd name="T66" fmla="*/ 204 w 253"/>
                  <a:gd name="T6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3" h="230">
                    <a:moveTo>
                      <a:pt x="24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5"/>
                      <a:pt x="5" y="230"/>
                      <a:pt x="11" y="230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8" y="230"/>
                      <a:pt x="253" y="225"/>
                      <a:pt x="253" y="219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5"/>
                      <a:pt x="248" y="0"/>
                      <a:pt x="241" y="0"/>
                    </a:cubicBezTo>
                    <a:close/>
                    <a:moveTo>
                      <a:pt x="241" y="11"/>
                    </a:moveTo>
                    <a:cubicBezTo>
                      <a:pt x="241" y="171"/>
                      <a:pt x="241" y="171"/>
                      <a:pt x="241" y="17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2" y="128"/>
                      <a:pt x="199" y="127"/>
                      <a:pt x="195" y="127"/>
                    </a:cubicBezTo>
                    <a:cubicBezTo>
                      <a:pt x="192" y="127"/>
                      <a:pt x="189" y="128"/>
                      <a:pt x="187" y="130"/>
                    </a:cubicBezTo>
                    <a:cubicBezTo>
                      <a:pt x="157" y="164"/>
                      <a:pt x="157" y="164"/>
                      <a:pt x="157" y="164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4" y="59"/>
                      <a:pt x="61" y="57"/>
                      <a:pt x="57" y="57"/>
                    </a:cubicBezTo>
                    <a:cubicBezTo>
                      <a:pt x="54" y="57"/>
                      <a:pt x="51" y="59"/>
                      <a:pt x="49" y="61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241" y="11"/>
                    </a:lnTo>
                    <a:close/>
                    <a:moveTo>
                      <a:pt x="11" y="122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150" y="174"/>
                      <a:pt x="150" y="174"/>
                      <a:pt x="150" y="174"/>
                    </a:cubicBezTo>
                    <a:cubicBezTo>
                      <a:pt x="157" y="182"/>
                      <a:pt x="157" y="182"/>
                      <a:pt x="157" y="182"/>
                    </a:cubicBezTo>
                    <a:cubicBezTo>
                      <a:pt x="189" y="219"/>
                      <a:pt x="189" y="219"/>
                      <a:pt x="189" y="219"/>
                    </a:cubicBezTo>
                    <a:cubicBezTo>
                      <a:pt x="11" y="219"/>
                      <a:pt x="11" y="219"/>
                      <a:pt x="11" y="219"/>
                    </a:cubicBezTo>
                    <a:lnTo>
                      <a:pt x="11" y="122"/>
                    </a:lnTo>
                    <a:close/>
                    <a:moveTo>
                      <a:pt x="204" y="219"/>
                    </a:move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41" y="188"/>
                      <a:pt x="241" y="188"/>
                      <a:pt x="241" y="188"/>
                    </a:cubicBezTo>
                    <a:cubicBezTo>
                      <a:pt x="241" y="219"/>
                      <a:pt x="241" y="219"/>
                      <a:pt x="241" y="219"/>
                    </a:cubicBezTo>
                    <a:lnTo>
                      <a:pt x="204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9032875" y="11272838"/>
                <a:ext cx="258763" cy="263525"/>
              </a:xfrm>
              <a:custGeom>
                <a:avLst/>
                <a:gdLst>
                  <a:gd name="T0" fmla="*/ 34 w 69"/>
                  <a:gd name="T1" fmla="*/ 70 h 70"/>
                  <a:gd name="T2" fmla="*/ 69 w 69"/>
                  <a:gd name="T3" fmla="*/ 35 h 70"/>
                  <a:gd name="T4" fmla="*/ 34 w 69"/>
                  <a:gd name="T5" fmla="*/ 0 h 70"/>
                  <a:gd name="T6" fmla="*/ 0 w 69"/>
                  <a:gd name="T7" fmla="*/ 35 h 70"/>
                  <a:gd name="T8" fmla="*/ 34 w 69"/>
                  <a:gd name="T9" fmla="*/ 70 h 70"/>
                  <a:gd name="T10" fmla="*/ 34 w 69"/>
                  <a:gd name="T11" fmla="*/ 12 h 70"/>
                  <a:gd name="T12" fmla="*/ 57 w 69"/>
                  <a:gd name="T13" fmla="*/ 35 h 70"/>
                  <a:gd name="T14" fmla="*/ 34 w 69"/>
                  <a:gd name="T15" fmla="*/ 58 h 70"/>
                  <a:gd name="T16" fmla="*/ 11 w 69"/>
                  <a:gd name="T17" fmla="*/ 35 h 70"/>
                  <a:gd name="T18" fmla="*/ 34 w 69"/>
                  <a:gd name="T19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70"/>
                    </a:moveTo>
                    <a:cubicBezTo>
                      <a:pt x="53" y="70"/>
                      <a:pt x="69" y="54"/>
                      <a:pt x="69" y="35"/>
                    </a:cubicBezTo>
                    <a:cubicBezTo>
                      <a:pt x="69" y="16"/>
                      <a:pt x="53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lose/>
                    <a:moveTo>
                      <a:pt x="34" y="12"/>
                    </a:moveTo>
                    <a:cubicBezTo>
                      <a:pt x="47" y="12"/>
                      <a:pt x="57" y="22"/>
                      <a:pt x="57" y="35"/>
                    </a:cubicBezTo>
                    <a:cubicBezTo>
                      <a:pt x="57" y="48"/>
                      <a:pt x="47" y="58"/>
                      <a:pt x="34" y="58"/>
                    </a:cubicBezTo>
                    <a:cubicBezTo>
                      <a:pt x="22" y="58"/>
                      <a:pt x="11" y="48"/>
                      <a:pt x="11" y="35"/>
                    </a:cubicBezTo>
                    <a:cubicBezTo>
                      <a:pt x="11" y="22"/>
                      <a:pt x="22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086235" y="2722802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6A085"/>
                  </a:solidFill>
                  <a:latin typeface="Lato" panose="020F0502020204030203" pitchFamily="34" charset="0"/>
                </a:rPr>
                <a:t>成果展示</a:t>
              </a:r>
              <a:endParaRPr lang="id-ID" sz="1600" b="1" dirty="0">
                <a:solidFill>
                  <a:srgbClr val="16A085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19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1003" y="342346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6A085"/>
                </a:solidFill>
                <a:latin typeface="Lato" panose="020F0502020204030203" pitchFamily="34" charset="0"/>
              </a:rPr>
              <a:t>需求一</a:t>
            </a:r>
            <a:endParaRPr lang="id-ID" sz="3600" b="1" dirty="0">
              <a:solidFill>
                <a:srgbClr val="16A085"/>
              </a:solidFill>
              <a:latin typeface="Lato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5579" y="1610864"/>
            <a:ext cx="615553" cy="4676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多类型的网站攻击方式</a:t>
            </a:r>
            <a:endParaRPr lang="zh-CN" altLang="en-US" sz="2800" b="1" dirty="0">
              <a:solidFill>
                <a:srgbClr val="16A085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48" y="3886400"/>
            <a:ext cx="3960088" cy="247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82" y="4094018"/>
            <a:ext cx="5193812" cy="1831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315" y="1355705"/>
            <a:ext cx="5373479" cy="228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919" y="1355704"/>
            <a:ext cx="3935376" cy="212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53626" y="988677"/>
            <a:ext cx="2483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慢链接攻击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66691" y="3413813"/>
            <a:ext cx="223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pPr algn="ctr"/>
            <a:r>
              <a:rPr lang="en-US" altLang="zh-CN" sz="2400" dirty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DDOS</a:t>
            </a:r>
            <a:r>
              <a:rPr lang="zh-CN" altLang="en-US" sz="2400" dirty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攻击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75674" y="871060"/>
            <a:ext cx="223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pPr algn="ctr"/>
            <a:r>
              <a:rPr lang="zh-CN" altLang="en-US" sz="2400" dirty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撞库</a:t>
            </a:r>
            <a:r>
              <a:rPr lang="zh-CN" altLang="en-US" sz="2400" dirty="0" smtClean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攻击</a:t>
            </a:r>
            <a:endParaRPr lang="zh-CN" altLang="en-US" sz="2400" dirty="0">
              <a:solidFill>
                <a:srgbClr val="16A08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54007" y="3578122"/>
            <a:ext cx="223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pPr algn="ctr"/>
            <a:r>
              <a:rPr lang="zh-CN" altLang="en-US" sz="2400" dirty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爆破</a:t>
            </a:r>
            <a:r>
              <a:rPr lang="zh-CN" altLang="en-US" sz="2400" dirty="0" smtClean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攻击</a:t>
            </a:r>
            <a:endParaRPr lang="zh-CN" altLang="en-US" sz="2400" dirty="0">
              <a:solidFill>
                <a:srgbClr val="16A085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711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7" y="0"/>
            <a:ext cx="12193434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645512" y="978325"/>
            <a:ext cx="6900973" cy="3375309"/>
            <a:chOff x="4260959" y="1590644"/>
            <a:chExt cx="2418485" cy="1182896"/>
          </a:xfrm>
        </p:grpSpPr>
        <p:grpSp>
          <p:nvGrpSpPr>
            <p:cNvPr id="9" name="Group 11"/>
            <p:cNvGrpSpPr>
              <a:grpSpLocks noChangeAspect="1"/>
            </p:cNvGrpSpPr>
            <p:nvPr/>
          </p:nvGrpSpPr>
          <p:grpSpPr>
            <a:xfrm>
              <a:off x="5024986" y="1590644"/>
              <a:ext cx="900000" cy="900000"/>
              <a:chOff x="5385173" y="1917525"/>
              <a:chExt cx="1440000" cy="1440000"/>
            </a:xfrm>
          </p:grpSpPr>
          <p:sp>
            <p:nvSpPr>
              <p:cNvPr id="10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44"/>
            <p:cNvGrpSpPr/>
            <p:nvPr/>
          </p:nvGrpSpPr>
          <p:grpSpPr>
            <a:xfrm>
              <a:off x="5266008" y="1854235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260959" y="2503885"/>
              <a:ext cx="2418485" cy="26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3F3F3F"/>
                  </a:solidFill>
                  <a:latin typeface="Lato" panose="020F0502020204030203" pitchFamily="34" charset="0"/>
                </a:rPr>
                <a:t>设计方案</a:t>
              </a:r>
              <a:endParaRPr lang="id-ID" altLang="zh-CN" sz="4400" b="1" dirty="0">
                <a:solidFill>
                  <a:srgbClr val="3F3F3F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977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58143"/>
            <a:ext cx="2418485" cy="1273515"/>
            <a:chOff x="6086235" y="1801193"/>
            <a:chExt cx="2418485" cy="1273515"/>
          </a:xfrm>
        </p:grpSpPr>
        <p:grpSp>
          <p:nvGrpSpPr>
            <p:cNvPr id="2" name="Group 19"/>
            <p:cNvGrpSpPr>
              <a:grpSpLocks noChangeAspect="1"/>
            </p:cNvGrpSpPr>
            <p:nvPr/>
          </p:nvGrpSpPr>
          <p:grpSpPr>
            <a:xfrm>
              <a:off x="6837238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20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1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0"/>
            <p:cNvGrpSpPr/>
            <p:nvPr/>
          </p:nvGrpSpPr>
          <p:grpSpPr>
            <a:xfrm>
              <a:off x="7084392" y="2035508"/>
              <a:ext cx="395484" cy="422173"/>
              <a:chOff x="8342313" y="10972800"/>
              <a:chExt cx="1293813" cy="1381125"/>
            </a:xfrm>
            <a:solidFill>
              <a:schemeClr val="bg1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8342313" y="10972800"/>
                <a:ext cx="1293813" cy="1381125"/>
              </a:xfrm>
              <a:custGeom>
                <a:avLst/>
                <a:gdLst>
                  <a:gd name="T0" fmla="*/ 299 w 345"/>
                  <a:gd name="T1" fmla="*/ 0 h 368"/>
                  <a:gd name="T2" fmla="*/ 46 w 345"/>
                  <a:gd name="T3" fmla="*/ 0 h 368"/>
                  <a:gd name="T4" fmla="*/ 0 w 345"/>
                  <a:gd name="T5" fmla="*/ 46 h 368"/>
                  <a:gd name="T6" fmla="*/ 0 w 345"/>
                  <a:gd name="T7" fmla="*/ 322 h 368"/>
                  <a:gd name="T8" fmla="*/ 46 w 345"/>
                  <a:gd name="T9" fmla="*/ 368 h 368"/>
                  <a:gd name="T10" fmla="*/ 299 w 345"/>
                  <a:gd name="T11" fmla="*/ 368 h 368"/>
                  <a:gd name="T12" fmla="*/ 345 w 345"/>
                  <a:gd name="T13" fmla="*/ 322 h 368"/>
                  <a:gd name="T14" fmla="*/ 345 w 345"/>
                  <a:gd name="T15" fmla="*/ 46 h 368"/>
                  <a:gd name="T16" fmla="*/ 299 w 345"/>
                  <a:gd name="T17" fmla="*/ 0 h 368"/>
                  <a:gd name="T18" fmla="*/ 322 w 345"/>
                  <a:gd name="T19" fmla="*/ 322 h 368"/>
                  <a:gd name="T20" fmla="*/ 299 w 345"/>
                  <a:gd name="T21" fmla="*/ 345 h 368"/>
                  <a:gd name="T22" fmla="*/ 46 w 345"/>
                  <a:gd name="T23" fmla="*/ 345 h 368"/>
                  <a:gd name="T24" fmla="*/ 23 w 345"/>
                  <a:gd name="T25" fmla="*/ 322 h 368"/>
                  <a:gd name="T26" fmla="*/ 23 w 345"/>
                  <a:gd name="T27" fmla="*/ 46 h 368"/>
                  <a:gd name="T28" fmla="*/ 46 w 345"/>
                  <a:gd name="T29" fmla="*/ 23 h 368"/>
                  <a:gd name="T30" fmla="*/ 299 w 345"/>
                  <a:gd name="T31" fmla="*/ 23 h 368"/>
                  <a:gd name="T32" fmla="*/ 322 w 345"/>
                  <a:gd name="T33" fmla="*/ 46 h 368"/>
                  <a:gd name="T34" fmla="*/ 322 w 345"/>
                  <a:gd name="T35" fmla="*/ 32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5" h="368">
                    <a:moveTo>
                      <a:pt x="29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48"/>
                      <a:pt x="20" y="368"/>
                      <a:pt x="46" y="368"/>
                    </a:cubicBezTo>
                    <a:cubicBezTo>
                      <a:pt x="299" y="368"/>
                      <a:pt x="299" y="368"/>
                      <a:pt x="299" y="368"/>
                    </a:cubicBezTo>
                    <a:cubicBezTo>
                      <a:pt x="324" y="368"/>
                      <a:pt x="345" y="348"/>
                      <a:pt x="345" y="322"/>
                    </a:cubicBezTo>
                    <a:cubicBezTo>
                      <a:pt x="345" y="46"/>
                      <a:pt x="345" y="46"/>
                      <a:pt x="345" y="46"/>
                    </a:cubicBezTo>
                    <a:cubicBezTo>
                      <a:pt x="345" y="21"/>
                      <a:pt x="324" y="0"/>
                      <a:pt x="299" y="0"/>
                    </a:cubicBezTo>
                    <a:close/>
                    <a:moveTo>
                      <a:pt x="322" y="322"/>
                    </a:moveTo>
                    <a:cubicBezTo>
                      <a:pt x="322" y="335"/>
                      <a:pt x="312" y="345"/>
                      <a:pt x="299" y="345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33" y="345"/>
                      <a:pt x="23" y="335"/>
                      <a:pt x="23" y="32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3"/>
                      <a:pt x="33" y="23"/>
                      <a:pt x="46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12" y="23"/>
                      <a:pt x="322" y="33"/>
                      <a:pt x="322" y="46"/>
                    </a:cubicBezTo>
                    <a:lnTo>
                      <a:pt x="322" y="3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8513763" y="11145838"/>
                <a:ext cx="949325" cy="863600"/>
              </a:xfrm>
              <a:custGeom>
                <a:avLst/>
                <a:gdLst>
                  <a:gd name="T0" fmla="*/ 241 w 253"/>
                  <a:gd name="T1" fmla="*/ 0 h 230"/>
                  <a:gd name="T2" fmla="*/ 11 w 253"/>
                  <a:gd name="T3" fmla="*/ 0 h 230"/>
                  <a:gd name="T4" fmla="*/ 0 w 253"/>
                  <a:gd name="T5" fmla="*/ 11 h 230"/>
                  <a:gd name="T6" fmla="*/ 0 w 253"/>
                  <a:gd name="T7" fmla="*/ 219 h 230"/>
                  <a:gd name="T8" fmla="*/ 11 w 253"/>
                  <a:gd name="T9" fmla="*/ 230 h 230"/>
                  <a:gd name="T10" fmla="*/ 241 w 253"/>
                  <a:gd name="T11" fmla="*/ 230 h 230"/>
                  <a:gd name="T12" fmla="*/ 253 w 253"/>
                  <a:gd name="T13" fmla="*/ 219 h 230"/>
                  <a:gd name="T14" fmla="*/ 253 w 253"/>
                  <a:gd name="T15" fmla="*/ 11 h 230"/>
                  <a:gd name="T16" fmla="*/ 241 w 253"/>
                  <a:gd name="T17" fmla="*/ 0 h 230"/>
                  <a:gd name="T18" fmla="*/ 241 w 253"/>
                  <a:gd name="T19" fmla="*/ 11 h 230"/>
                  <a:gd name="T20" fmla="*/ 241 w 253"/>
                  <a:gd name="T21" fmla="*/ 171 h 230"/>
                  <a:gd name="T22" fmla="*/ 204 w 253"/>
                  <a:gd name="T23" fmla="*/ 130 h 230"/>
                  <a:gd name="T24" fmla="*/ 195 w 253"/>
                  <a:gd name="T25" fmla="*/ 127 h 230"/>
                  <a:gd name="T26" fmla="*/ 187 w 253"/>
                  <a:gd name="T27" fmla="*/ 130 h 230"/>
                  <a:gd name="T28" fmla="*/ 157 w 253"/>
                  <a:gd name="T29" fmla="*/ 164 h 230"/>
                  <a:gd name="T30" fmla="*/ 66 w 253"/>
                  <a:gd name="T31" fmla="*/ 61 h 230"/>
                  <a:gd name="T32" fmla="*/ 57 w 253"/>
                  <a:gd name="T33" fmla="*/ 57 h 230"/>
                  <a:gd name="T34" fmla="*/ 49 w 253"/>
                  <a:gd name="T35" fmla="*/ 61 h 230"/>
                  <a:gd name="T36" fmla="*/ 11 w 253"/>
                  <a:gd name="T37" fmla="*/ 105 h 230"/>
                  <a:gd name="T38" fmla="*/ 11 w 253"/>
                  <a:gd name="T39" fmla="*/ 11 h 230"/>
                  <a:gd name="T40" fmla="*/ 241 w 253"/>
                  <a:gd name="T41" fmla="*/ 11 h 230"/>
                  <a:gd name="T42" fmla="*/ 11 w 253"/>
                  <a:gd name="T43" fmla="*/ 122 h 230"/>
                  <a:gd name="T44" fmla="*/ 57 w 253"/>
                  <a:gd name="T45" fmla="*/ 69 h 230"/>
                  <a:gd name="T46" fmla="*/ 150 w 253"/>
                  <a:gd name="T47" fmla="*/ 174 h 230"/>
                  <a:gd name="T48" fmla="*/ 157 w 253"/>
                  <a:gd name="T49" fmla="*/ 182 h 230"/>
                  <a:gd name="T50" fmla="*/ 189 w 253"/>
                  <a:gd name="T51" fmla="*/ 219 h 230"/>
                  <a:gd name="T52" fmla="*/ 11 w 253"/>
                  <a:gd name="T53" fmla="*/ 219 h 230"/>
                  <a:gd name="T54" fmla="*/ 11 w 253"/>
                  <a:gd name="T55" fmla="*/ 122 h 230"/>
                  <a:gd name="T56" fmla="*/ 204 w 253"/>
                  <a:gd name="T57" fmla="*/ 219 h 230"/>
                  <a:gd name="T58" fmla="*/ 165 w 253"/>
                  <a:gd name="T59" fmla="*/ 173 h 230"/>
                  <a:gd name="T60" fmla="*/ 195 w 253"/>
                  <a:gd name="T61" fmla="*/ 138 h 230"/>
                  <a:gd name="T62" fmla="*/ 241 w 253"/>
                  <a:gd name="T63" fmla="*/ 188 h 230"/>
                  <a:gd name="T64" fmla="*/ 241 w 253"/>
                  <a:gd name="T65" fmla="*/ 219 h 230"/>
                  <a:gd name="T66" fmla="*/ 204 w 253"/>
                  <a:gd name="T6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3" h="230">
                    <a:moveTo>
                      <a:pt x="24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5"/>
                      <a:pt x="5" y="230"/>
                      <a:pt x="11" y="230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8" y="230"/>
                      <a:pt x="253" y="225"/>
                      <a:pt x="253" y="219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5"/>
                      <a:pt x="248" y="0"/>
                      <a:pt x="241" y="0"/>
                    </a:cubicBezTo>
                    <a:close/>
                    <a:moveTo>
                      <a:pt x="241" y="11"/>
                    </a:moveTo>
                    <a:cubicBezTo>
                      <a:pt x="241" y="171"/>
                      <a:pt x="241" y="171"/>
                      <a:pt x="241" y="17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2" y="128"/>
                      <a:pt x="199" y="127"/>
                      <a:pt x="195" y="127"/>
                    </a:cubicBezTo>
                    <a:cubicBezTo>
                      <a:pt x="192" y="127"/>
                      <a:pt x="189" y="128"/>
                      <a:pt x="187" y="130"/>
                    </a:cubicBezTo>
                    <a:cubicBezTo>
                      <a:pt x="157" y="164"/>
                      <a:pt x="157" y="164"/>
                      <a:pt x="157" y="164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4" y="59"/>
                      <a:pt x="61" y="57"/>
                      <a:pt x="57" y="57"/>
                    </a:cubicBezTo>
                    <a:cubicBezTo>
                      <a:pt x="54" y="57"/>
                      <a:pt x="51" y="59"/>
                      <a:pt x="49" y="61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241" y="11"/>
                    </a:lnTo>
                    <a:close/>
                    <a:moveTo>
                      <a:pt x="11" y="122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150" y="174"/>
                      <a:pt x="150" y="174"/>
                      <a:pt x="150" y="174"/>
                    </a:cubicBezTo>
                    <a:cubicBezTo>
                      <a:pt x="157" y="182"/>
                      <a:pt x="157" y="182"/>
                      <a:pt x="157" y="182"/>
                    </a:cubicBezTo>
                    <a:cubicBezTo>
                      <a:pt x="189" y="219"/>
                      <a:pt x="189" y="219"/>
                      <a:pt x="189" y="219"/>
                    </a:cubicBezTo>
                    <a:cubicBezTo>
                      <a:pt x="11" y="219"/>
                      <a:pt x="11" y="219"/>
                      <a:pt x="11" y="219"/>
                    </a:cubicBezTo>
                    <a:lnTo>
                      <a:pt x="11" y="122"/>
                    </a:lnTo>
                    <a:close/>
                    <a:moveTo>
                      <a:pt x="204" y="219"/>
                    </a:move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41" y="188"/>
                      <a:pt x="241" y="188"/>
                      <a:pt x="241" y="188"/>
                    </a:cubicBezTo>
                    <a:cubicBezTo>
                      <a:pt x="241" y="219"/>
                      <a:pt x="241" y="219"/>
                      <a:pt x="241" y="219"/>
                    </a:cubicBezTo>
                    <a:lnTo>
                      <a:pt x="204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9032875" y="11272838"/>
                <a:ext cx="258763" cy="263525"/>
              </a:xfrm>
              <a:custGeom>
                <a:avLst/>
                <a:gdLst>
                  <a:gd name="T0" fmla="*/ 34 w 69"/>
                  <a:gd name="T1" fmla="*/ 70 h 70"/>
                  <a:gd name="T2" fmla="*/ 69 w 69"/>
                  <a:gd name="T3" fmla="*/ 35 h 70"/>
                  <a:gd name="T4" fmla="*/ 34 w 69"/>
                  <a:gd name="T5" fmla="*/ 0 h 70"/>
                  <a:gd name="T6" fmla="*/ 0 w 69"/>
                  <a:gd name="T7" fmla="*/ 35 h 70"/>
                  <a:gd name="T8" fmla="*/ 34 w 69"/>
                  <a:gd name="T9" fmla="*/ 70 h 70"/>
                  <a:gd name="T10" fmla="*/ 34 w 69"/>
                  <a:gd name="T11" fmla="*/ 12 h 70"/>
                  <a:gd name="T12" fmla="*/ 57 w 69"/>
                  <a:gd name="T13" fmla="*/ 35 h 70"/>
                  <a:gd name="T14" fmla="*/ 34 w 69"/>
                  <a:gd name="T15" fmla="*/ 58 h 70"/>
                  <a:gd name="T16" fmla="*/ 11 w 69"/>
                  <a:gd name="T17" fmla="*/ 35 h 70"/>
                  <a:gd name="T18" fmla="*/ 34 w 69"/>
                  <a:gd name="T19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70"/>
                    </a:moveTo>
                    <a:cubicBezTo>
                      <a:pt x="53" y="70"/>
                      <a:pt x="69" y="54"/>
                      <a:pt x="69" y="35"/>
                    </a:cubicBezTo>
                    <a:cubicBezTo>
                      <a:pt x="69" y="16"/>
                      <a:pt x="53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lose/>
                    <a:moveTo>
                      <a:pt x="34" y="12"/>
                    </a:moveTo>
                    <a:cubicBezTo>
                      <a:pt x="47" y="12"/>
                      <a:pt x="57" y="22"/>
                      <a:pt x="57" y="35"/>
                    </a:cubicBezTo>
                    <a:cubicBezTo>
                      <a:pt x="57" y="48"/>
                      <a:pt x="47" y="58"/>
                      <a:pt x="34" y="58"/>
                    </a:cubicBezTo>
                    <a:cubicBezTo>
                      <a:pt x="22" y="58"/>
                      <a:pt x="11" y="48"/>
                      <a:pt x="11" y="35"/>
                    </a:cubicBezTo>
                    <a:cubicBezTo>
                      <a:pt x="11" y="22"/>
                      <a:pt x="22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086235" y="2722802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6A085"/>
                  </a:solidFill>
                  <a:latin typeface="Lato" panose="020F0502020204030203" pitchFamily="34" charset="0"/>
                </a:rPr>
                <a:t>成果展示</a:t>
              </a:r>
              <a:endParaRPr lang="id-ID" sz="1600" b="1" dirty="0">
                <a:solidFill>
                  <a:srgbClr val="16A085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20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1003" y="342346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6A085"/>
                </a:solidFill>
                <a:latin typeface="Lato" panose="020F0502020204030203" pitchFamily="34" charset="0"/>
              </a:rPr>
              <a:t>需求一</a:t>
            </a:r>
            <a:endParaRPr lang="id-ID" sz="3600" b="1" dirty="0">
              <a:solidFill>
                <a:srgbClr val="16A085"/>
              </a:solidFill>
              <a:latin typeface="Lato" panose="020F050202020403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58417" y="5389800"/>
            <a:ext cx="698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Logstash</a:t>
            </a:r>
            <a:r>
              <a:rPr lang="zh-CN" altLang="en-US" sz="3200" b="1" dirty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丢弃匹配规则失败的日志</a:t>
            </a:r>
          </a:p>
        </p:txBody>
      </p:sp>
      <p:pic>
        <p:nvPicPr>
          <p:cNvPr id="16" name="图片 15"/>
          <p:cNvPicPr/>
          <p:nvPr/>
        </p:nvPicPr>
        <p:blipFill>
          <a:blip r:embed="rId3"/>
          <a:stretch>
            <a:fillRect/>
          </a:stretch>
        </p:blipFill>
        <p:spPr>
          <a:xfrm>
            <a:off x="3162072" y="1721017"/>
            <a:ext cx="6380888" cy="30344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41014" y="1772586"/>
            <a:ext cx="615553" cy="34852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数据规格化处理</a:t>
            </a:r>
            <a:endParaRPr lang="zh-CN" altLang="en-US" sz="2800" b="1" dirty="0">
              <a:solidFill>
                <a:srgbClr val="16A085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437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58143"/>
            <a:ext cx="2418485" cy="1273515"/>
            <a:chOff x="6086235" y="1801193"/>
            <a:chExt cx="2418485" cy="1273515"/>
          </a:xfrm>
        </p:grpSpPr>
        <p:grpSp>
          <p:nvGrpSpPr>
            <p:cNvPr id="2" name="Group 19"/>
            <p:cNvGrpSpPr>
              <a:grpSpLocks noChangeAspect="1"/>
            </p:cNvGrpSpPr>
            <p:nvPr/>
          </p:nvGrpSpPr>
          <p:grpSpPr>
            <a:xfrm>
              <a:off x="6837238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20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1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0"/>
            <p:cNvGrpSpPr/>
            <p:nvPr/>
          </p:nvGrpSpPr>
          <p:grpSpPr>
            <a:xfrm>
              <a:off x="7084392" y="2035508"/>
              <a:ext cx="395484" cy="422173"/>
              <a:chOff x="8342313" y="10972800"/>
              <a:chExt cx="1293813" cy="1381125"/>
            </a:xfrm>
            <a:solidFill>
              <a:schemeClr val="bg1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8342313" y="10972800"/>
                <a:ext cx="1293813" cy="1381125"/>
              </a:xfrm>
              <a:custGeom>
                <a:avLst/>
                <a:gdLst>
                  <a:gd name="T0" fmla="*/ 299 w 345"/>
                  <a:gd name="T1" fmla="*/ 0 h 368"/>
                  <a:gd name="T2" fmla="*/ 46 w 345"/>
                  <a:gd name="T3" fmla="*/ 0 h 368"/>
                  <a:gd name="T4" fmla="*/ 0 w 345"/>
                  <a:gd name="T5" fmla="*/ 46 h 368"/>
                  <a:gd name="T6" fmla="*/ 0 w 345"/>
                  <a:gd name="T7" fmla="*/ 322 h 368"/>
                  <a:gd name="T8" fmla="*/ 46 w 345"/>
                  <a:gd name="T9" fmla="*/ 368 h 368"/>
                  <a:gd name="T10" fmla="*/ 299 w 345"/>
                  <a:gd name="T11" fmla="*/ 368 h 368"/>
                  <a:gd name="T12" fmla="*/ 345 w 345"/>
                  <a:gd name="T13" fmla="*/ 322 h 368"/>
                  <a:gd name="T14" fmla="*/ 345 w 345"/>
                  <a:gd name="T15" fmla="*/ 46 h 368"/>
                  <a:gd name="T16" fmla="*/ 299 w 345"/>
                  <a:gd name="T17" fmla="*/ 0 h 368"/>
                  <a:gd name="T18" fmla="*/ 322 w 345"/>
                  <a:gd name="T19" fmla="*/ 322 h 368"/>
                  <a:gd name="T20" fmla="*/ 299 w 345"/>
                  <a:gd name="T21" fmla="*/ 345 h 368"/>
                  <a:gd name="T22" fmla="*/ 46 w 345"/>
                  <a:gd name="T23" fmla="*/ 345 h 368"/>
                  <a:gd name="T24" fmla="*/ 23 w 345"/>
                  <a:gd name="T25" fmla="*/ 322 h 368"/>
                  <a:gd name="T26" fmla="*/ 23 w 345"/>
                  <a:gd name="T27" fmla="*/ 46 h 368"/>
                  <a:gd name="T28" fmla="*/ 46 w 345"/>
                  <a:gd name="T29" fmla="*/ 23 h 368"/>
                  <a:gd name="T30" fmla="*/ 299 w 345"/>
                  <a:gd name="T31" fmla="*/ 23 h 368"/>
                  <a:gd name="T32" fmla="*/ 322 w 345"/>
                  <a:gd name="T33" fmla="*/ 46 h 368"/>
                  <a:gd name="T34" fmla="*/ 322 w 345"/>
                  <a:gd name="T35" fmla="*/ 32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5" h="368">
                    <a:moveTo>
                      <a:pt x="29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48"/>
                      <a:pt x="20" y="368"/>
                      <a:pt x="46" y="368"/>
                    </a:cubicBezTo>
                    <a:cubicBezTo>
                      <a:pt x="299" y="368"/>
                      <a:pt x="299" y="368"/>
                      <a:pt x="299" y="368"/>
                    </a:cubicBezTo>
                    <a:cubicBezTo>
                      <a:pt x="324" y="368"/>
                      <a:pt x="345" y="348"/>
                      <a:pt x="345" y="322"/>
                    </a:cubicBezTo>
                    <a:cubicBezTo>
                      <a:pt x="345" y="46"/>
                      <a:pt x="345" y="46"/>
                      <a:pt x="345" y="46"/>
                    </a:cubicBezTo>
                    <a:cubicBezTo>
                      <a:pt x="345" y="21"/>
                      <a:pt x="324" y="0"/>
                      <a:pt x="299" y="0"/>
                    </a:cubicBezTo>
                    <a:close/>
                    <a:moveTo>
                      <a:pt x="322" y="322"/>
                    </a:moveTo>
                    <a:cubicBezTo>
                      <a:pt x="322" y="335"/>
                      <a:pt x="312" y="345"/>
                      <a:pt x="299" y="345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33" y="345"/>
                      <a:pt x="23" y="335"/>
                      <a:pt x="23" y="32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3"/>
                      <a:pt x="33" y="23"/>
                      <a:pt x="46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12" y="23"/>
                      <a:pt x="322" y="33"/>
                      <a:pt x="322" y="46"/>
                    </a:cubicBezTo>
                    <a:lnTo>
                      <a:pt x="322" y="3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8513763" y="11145838"/>
                <a:ext cx="949325" cy="863600"/>
              </a:xfrm>
              <a:custGeom>
                <a:avLst/>
                <a:gdLst>
                  <a:gd name="T0" fmla="*/ 241 w 253"/>
                  <a:gd name="T1" fmla="*/ 0 h 230"/>
                  <a:gd name="T2" fmla="*/ 11 w 253"/>
                  <a:gd name="T3" fmla="*/ 0 h 230"/>
                  <a:gd name="T4" fmla="*/ 0 w 253"/>
                  <a:gd name="T5" fmla="*/ 11 h 230"/>
                  <a:gd name="T6" fmla="*/ 0 w 253"/>
                  <a:gd name="T7" fmla="*/ 219 h 230"/>
                  <a:gd name="T8" fmla="*/ 11 w 253"/>
                  <a:gd name="T9" fmla="*/ 230 h 230"/>
                  <a:gd name="T10" fmla="*/ 241 w 253"/>
                  <a:gd name="T11" fmla="*/ 230 h 230"/>
                  <a:gd name="T12" fmla="*/ 253 w 253"/>
                  <a:gd name="T13" fmla="*/ 219 h 230"/>
                  <a:gd name="T14" fmla="*/ 253 w 253"/>
                  <a:gd name="T15" fmla="*/ 11 h 230"/>
                  <a:gd name="T16" fmla="*/ 241 w 253"/>
                  <a:gd name="T17" fmla="*/ 0 h 230"/>
                  <a:gd name="T18" fmla="*/ 241 w 253"/>
                  <a:gd name="T19" fmla="*/ 11 h 230"/>
                  <a:gd name="T20" fmla="*/ 241 w 253"/>
                  <a:gd name="T21" fmla="*/ 171 h 230"/>
                  <a:gd name="T22" fmla="*/ 204 w 253"/>
                  <a:gd name="T23" fmla="*/ 130 h 230"/>
                  <a:gd name="T24" fmla="*/ 195 w 253"/>
                  <a:gd name="T25" fmla="*/ 127 h 230"/>
                  <a:gd name="T26" fmla="*/ 187 w 253"/>
                  <a:gd name="T27" fmla="*/ 130 h 230"/>
                  <a:gd name="T28" fmla="*/ 157 w 253"/>
                  <a:gd name="T29" fmla="*/ 164 h 230"/>
                  <a:gd name="T30" fmla="*/ 66 w 253"/>
                  <a:gd name="T31" fmla="*/ 61 h 230"/>
                  <a:gd name="T32" fmla="*/ 57 w 253"/>
                  <a:gd name="T33" fmla="*/ 57 h 230"/>
                  <a:gd name="T34" fmla="*/ 49 w 253"/>
                  <a:gd name="T35" fmla="*/ 61 h 230"/>
                  <a:gd name="T36" fmla="*/ 11 w 253"/>
                  <a:gd name="T37" fmla="*/ 105 h 230"/>
                  <a:gd name="T38" fmla="*/ 11 w 253"/>
                  <a:gd name="T39" fmla="*/ 11 h 230"/>
                  <a:gd name="T40" fmla="*/ 241 w 253"/>
                  <a:gd name="T41" fmla="*/ 11 h 230"/>
                  <a:gd name="T42" fmla="*/ 11 w 253"/>
                  <a:gd name="T43" fmla="*/ 122 h 230"/>
                  <a:gd name="T44" fmla="*/ 57 w 253"/>
                  <a:gd name="T45" fmla="*/ 69 h 230"/>
                  <a:gd name="T46" fmla="*/ 150 w 253"/>
                  <a:gd name="T47" fmla="*/ 174 h 230"/>
                  <a:gd name="T48" fmla="*/ 157 w 253"/>
                  <a:gd name="T49" fmla="*/ 182 h 230"/>
                  <a:gd name="T50" fmla="*/ 189 w 253"/>
                  <a:gd name="T51" fmla="*/ 219 h 230"/>
                  <a:gd name="T52" fmla="*/ 11 w 253"/>
                  <a:gd name="T53" fmla="*/ 219 h 230"/>
                  <a:gd name="T54" fmla="*/ 11 w 253"/>
                  <a:gd name="T55" fmla="*/ 122 h 230"/>
                  <a:gd name="T56" fmla="*/ 204 w 253"/>
                  <a:gd name="T57" fmla="*/ 219 h 230"/>
                  <a:gd name="T58" fmla="*/ 165 w 253"/>
                  <a:gd name="T59" fmla="*/ 173 h 230"/>
                  <a:gd name="T60" fmla="*/ 195 w 253"/>
                  <a:gd name="T61" fmla="*/ 138 h 230"/>
                  <a:gd name="T62" fmla="*/ 241 w 253"/>
                  <a:gd name="T63" fmla="*/ 188 h 230"/>
                  <a:gd name="T64" fmla="*/ 241 w 253"/>
                  <a:gd name="T65" fmla="*/ 219 h 230"/>
                  <a:gd name="T66" fmla="*/ 204 w 253"/>
                  <a:gd name="T6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3" h="230">
                    <a:moveTo>
                      <a:pt x="24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5"/>
                      <a:pt x="5" y="230"/>
                      <a:pt x="11" y="230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8" y="230"/>
                      <a:pt x="253" y="225"/>
                      <a:pt x="253" y="219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5"/>
                      <a:pt x="248" y="0"/>
                      <a:pt x="241" y="0"/>
                    </a:cubicBezTo>
                    <a:close/>
                    <a:moveTo>
                      <a:pt x="241" y="11"/>
                    </a:moveTo>
                    <a:cubicBezTo>
                      <a:pt x="241" y="171"/>
                      <a:pt x="241" y="171"/>
                      <a:pt x="241" y="17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2" y="128"/>
                      <a:pt x="199" y="127"/>
                      <a:pt x="195" y="127"/>
                    </a:cubicBezTo>
                    <a:cubicBezTo>
                      <a:pt x="192" y="127"/>
                      <a:pt x="189" y="128"/>
                      <a:pt x="187" y="130"/>
                    </a:cubicBezTo>
                    <a:cubicBezTo>
                      <a:pt x="157" y="164"/>
                      <a:pt x="157" y="164"/>
                      <a:pt x="157" y="164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4" y="59"/>
                      <a:pt x="61" y="57"/>
                      <a:pt x="57" y="57"/>
                    </a:cubicBezTo>
                    <a:cubicBezTo>
                      <a:pt x="54" y="57"/>
                      <a:pt x="51" y="59"/>
                      <a:pt x="49" y="61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241" y="11"/>
                    </a:lnTo>
                    <a:close/>
                    <a:moveTo>
                      <a:pt x="11" y="122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150" y="174"/>
                      <a:pt x="150" y="174"/>
                      <a:pt x="150" y="174"/>
                    </a:cubicBezTo>
                    <a:cubicBezTo>
                      <a:pt x="157" y="182"/>
                      <a:pt x="157" y="182"/>
                      <a:pt x="157" y="182"/>
                    </a:cubicBezTo>
                    <a:cubicBezTo>
                      <a:pt x="189" y="219"/>
                      <a:pt x="189" y="219"/>
                      <a:pt x="189" y="219"/>
                    </a:cubicBezTo>
                    <a:cubicBezTo>
                      <a:pt x="11" y="219"/>
                      <a:pt x="11" y="219"/>
                      <a:pt x="11" y="219"/>
                    </a:cubicBezTo>
                    <a:lnTo>
                      <a:pt x="11" y="122"/>
                    </a:lnTo>
                    <a:close/>
                    <a:moveTo>
                      <a:pt x="204" y="219"/>
                    </a:move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41" y="188"/>
                      <a:pt x="241" y="188"/>
                      <a:pt x="241" y="188"/>
                    </a:cubicBezTo>
                    <a:cubicBezTo>
                      <a:pt x="241" y="219"/>
                      <a:pt x="241" y="219"/>
                      <a:pt x="241" y="219"/>
                    </a:cubicBezTo>
                    <a:lnTo>
                      <a:pt x="204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9032875" y="11272838"/>
                <a:ext cx="258763" cy="263525"/>
              </a:xfrm>
              <a:custGeom>
                <a:avLst/>
                <a:gdLst>
                  <a:gd name="T0" fmla="*/ 34 w 69"/>
                  <a:gd name="T1" fmla="*/ 70 h 70"/>
                  <a:gd name="T2" fmla="*/ 69 w 69"/>
                  <a:gd name="T3" fmla="*/ 35 h 70"/>
                  <a:gd name="T4" fmla="*/ 34 w 69"/>
                  <a:gd name="T5" fmla="*/ 0 h 70"/>
                  <a:gd name="T6" fmla="*/ 0 w 69"/>
                  <a:gd name="T7" fmla="*/ 35 h 70"/>
                  <a:gd name="T8" fmla="*/ 34 w 69"/>
                  <a:gd name="T9" fmla="*/ 70 h 70"/>
                  <a:gd name="T10" fmla="*/ 34 w 69"/>
                  <a:gd name="T11" fmla="*/ 12 h 70"/>
                  <a:gd name="T12" fmla="*/ 57 w 69"/>
                  <a:gd name="T13" fmla="*/ 35 h 70"/>
                  <a:gd name="T14" fmla="*/ 34 w 69"/>
                  <a:gd name="T15" fmla="*/ 58 h 70"/>
                  <a:gd name="T16" fmla="*/ 11 w 69"/>
                  <a:gd name="T17" fmla="*/ 35 h 70"/>
                  <a:gd name="T18" fmla="*/ 34 w 69"/>
                  <a:gd name="T19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70"/>
                    </a:moveTo>
                    <a:cubicBezTo>
                      <a:pt x="53" y="70"/>
                      <a:pt x="69" y="54"/>
                      <a:pt x="69" y="35"/>
                    </a:cubicBezTo>
                    <a:cubicBezTo>
                      <a:pt x="69" y="16"/>
                      <a:pt x="53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lose/>
                    <a:moveTo>
                      <a:pt x="34" y="12"/>
                    </a:moveTo>
                    <a:cubicBezTo>
                      <a:pt x="47" y="12"/>
                      <a:pt x="57" y="22"/>
                      <a:pt x="57" y="35"/>
                    </a:cubicBezTo>
                    <a:cubicBezTo>
                      <a:pt x="57" y="48"/>
                      <a:pt x="47" y="58"/>
                      <a:pt x="34" y="58"/>
                    </a:cubicBezTo>
                    <a:cubicBezTo>
                      <a:pt x="22" y="58"/>
                      <a:pt x="11" y="48"/>
                      <a:pt x="11" y="35"/>
                    </a:cubicBezTo>
                    <a:cubicBezTo>
                      <a:pt x="11" y="22"/>
                      <a:pt x="22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086235" y="2722802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6A085"/>
                  </a:solidFill>
                  <a:latin typeface="Lato" panose="020F0502020204030203" pitchFamily="34" charset="0"/>
                </a:rPr>
                <a:t>成果展示</a:t>
              </a:r>
              <a:endParaRPr lang="id-ID" sz="1600" b="1" dirty="0">
                <a:solidFill>
                  <a:srgbClr val="16A085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21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1003" y="342346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6A085"/>
                </a:solidFill>
                <a:latin typeface="Lato" panose="020F0502020204030203" pitchFamily="34" charset="0"/>
              </a:rPr>
              <a:t>需求一</a:t>
            </a:r>
            <a:endParaRPr lang="id-ID" sz="3600" b="1" dirty="0">
              <a:solidFill>
                <a:srgbClr val="16A085"/>
              </a:solidFill>
              <a:latin typeface="Lato" panose="020F050202020403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1465" y="1646454"/>
            <a:ext cx="615553" cy="38087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过滤</a:t>
            </a:r>
            <a:r>
              <a:rPr lang="zh-CN" altLang="en-US" sz="2800" b="1" dirty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分类</a:t>
            </a:r>
            <a:r>
              <a:rPr lang="zh-CN" altLang="en-US" sz="2800" b="1" dirty="0" smtClean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收集数据</a:t>
            </a:r>
            <a:endParaRPr lang="zh-CN" altLang="en-US" sz="2800" b="1" dirty="0">
              <a:solidFill>
                <a:srgbClr val="16A08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3302729" y="5143578"/>
            <a:ext cx="6240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正常日志获得匹配并解析，输出到</a:t>
            </a:r>
            <a:r>
              <a:rPr lang="en-US" altLang="zh-CN" sz="3200" b="1" dirty="0" err="1" smtClean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Elasticsearch</a:t>
            </a:r>
            <a:r>
              <a:rPr lang="zh-CN" altLang="en-US" sz="3200" b="1" dirty="0" smtClean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集群建立</a:t>
            </a:r>
            <a:r>
              <a:rPr lang="zh-CN" altLang="en-US" sz="3200" b="1" dirty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索引</a:t>
            </a:r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2047912" y="1633718"/>
            <a:ext cx="9614188" cy="3260933"/>
          </a:xfrm>
          <a:prstGeom prst="rect">
            <a:avLst/>
          </a:prstGeom>
        </p:spPr>
      </p:pic>
      <p:pic>
        <p:nvPicPr>
          <p:cNvPr id="21" name="Picture 1" descr="C:\Users\admin\AppData\Roaming\Tencent\Users\576428168\QQ\WinTemp\RichOle\4@[CU`UHOMWAX@}VKS59CD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04" y="1101893"/>
            <a:ext cx="5824761" cy="27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/>
          <p:nvPr/>
        </p:nvPicPr>
        <p:blipFill>
          <a:blip r:embed="rId5"/>
          <a:stretch>
            <a:fillRect/>
          </a:stretch>
        </p:blipFill>
        <p:spPr>
          <a:xfrm>
            <a:off x="2262767" y="4297116"/>
            <a:ext cx="8831185" cy="59753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3087359" y="5059829"/>
            <a:ext cx="6240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每日实际数据定时切割上传</a:t>
            </a:r>
            <a:r>
              <a:rPr lang="en-US" altLang="zh-CN" sz="3200" b="1" dirty="0" smtClean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HDFS</a:t>
            </a:r>
            <a:r>
              <a:rPr lang="zh-CN" altLang="en-US" sz="3200" b="1" dirty="0" smtClean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存储，保存三天</a:t>
            </a:r>
            <a:endParaRPr lang="zh-CN" altLang="en-US" sz="3200" b="1" dirty="0">
              <a:solidFill>
                <a:srgbClr val="16A085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222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2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58143"/>
            <a:ext cx="2418485" cy="1273515"/>
            <a:chOff x="6086235" y="1801193"/>
            <a:chExt cx="2418485" cy="1273515"/>
          </a:xfrm>
        </p:grpSpPr>
        <p:grpSp>
          <p:nvGrpSpPr>
            <p:cNvPr id="2" name="Group 19"/>
            <p:cNvGrpSpPr>
              <a:grpSpLocks noChangeAspect="1"/>
            </p:cNvGrpSpPr>
            <p:nvPr/>
          </p:nvGrpSpPr>
          <p:grpSpPr>
            <a:xfrm>
              <a:off x="6837238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20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1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0"/>
            <p:cNvGrpSpPr/>
            <p:nvPr/>
          </p:nvGrpSpPr>
          <p:grpSpPr>
            <a:xfrm>
              <a:off x="7084392" y="2035508"/>
              <a:ext cx="395484" cy="422173"/>
              <a:chOff x="8342313" y="10972800"/>
              <a:chExt cx="1293813" cy="1381125"/>
            </a:xfrm>
            <a:solidFill>
              <a:schemeClr val="bg1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8342313" y="10972800"/>
                <a:ext cx="1293813" cy="1381125"/>
              </a:xfrm>
              <a:custGeom>
                <a:avLst/>
                <a:gdLst>
                  <a:gd name="T0" fmla="*/ 299 w 345"/>
                  <a:gd name="T1" fmla="*/ 0 h 368"/>
                  <a:gd name="T2" fmla="*/ 46 w 345"/>
                  <a:gd name="T3" fmla="*/ 0 h 368"/>
                  <a:gd name="T4" fmla="*/ 0 w 345"/>
                  <a:gd name="T5" fmla="*/ 46 h 368"/>
                  <a:gd name="T6" fmla="*/ 0 w 345"/>
                  <a:gd name="T7" fmla="*/ 322 h 368"/>
                  <a:gd name="T8" fmla="*/ 46 w 345"/>
                  <a:gd name="T9" fmla="*/ 368 h 368"/>
                  <a:gd name="T10" fmla="*/ 299 w 345"/>
                  <a:gd name="T11" fmla="*/ 368 h 368"/>
                  <a:gd name="T12" fmla="*/ 345 w 345"/>
                  <a:gd name="T13" fmla="*/ 322 h 368"/>
                  <a:gd name="T14" fmla="*/ 345 w 345"/>
                  <a:gd name="T15" fmla="*/ 46 h 368"/>
                  <a:gd name="T16" fmla="*/ 299 w 345"/>
                  <a:gd name="T17" fmla="*/ 0 h 368"/>
                  <a:gd name="T18" fmla="*/ 322 w 345"/>
                  <a:gd name="T19" fmla="*/ 322 h 368"/>
                  <a:gd name="T20" fmla="*/ 299 w 345"/>
                  <a:gd name="T21" fmla="*/ 345 h 368"/>
                  <a:gd name="T22" fmla="*/ 46 w 345"/>
                  <a:gd name="T23" fmla="*/ 345 h 368"/>
                  <a:gd name="T24" fmla="*/ 23 w 345"/>
                  <a:gd name="T25" fmla="*/ 322 h 368"/>
                  <a:gd name="T26" fmla="*/ 23 w 345"/>
                  <a:gd name="T27" fmla="*/ 46 h 368"/>
                  <a:gd name="T28" fmla="*/ 46 w 345"/>
                  <a:gd name="T29" fmla="*/ 23 h 368"/>
                  <a:gd name="T30" fmla="*/ 299 w 345"/>
                  <a:gd name="T31" fmla="*/ 23 h 368"/>
                  <a:gd name="T32" fmla="*/ 322 w 345"/>
                  <a:gd name="T33" fmla="*/ 46 h 368"/>
                  <a:gd name="T34" fmla="*/ 322 w 345"/>
                  <a:gd name="T35" fmla="*/ 32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5" h="368">
                    <a:moveTo>
                      <a:pt x="29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48"/>
                      <a:pt x="20" y="368"/>
                      <a:pt x="46" y="368"/>
                    </a:cubicBezTo>
                    <a:cubicBezTo>
                      <a:pt x="299" y="368"/>
                      <a:pt x="299" y="368"/>
                      <a:pt x="299" y="368"/>
                    </a:cubicBezTo>
                    <a:cubicBezTo>
                      <a:pt x="324" y="368"/>
                      <a:pt x="345" y="348"/>
                      <a:pt x="345" y="322"/>
                    </a:cubicBezTo>
                    <a:cubicBezTo>
                      <a:pt x="345" y="46"/>
                      <a:pt x="345" y="46"/>
                      <a:pt x="345" y="46"/>
                    </a:cubicBezTo>
                    <a:cubicBezTo>
                      <a:pt x="345" y="21"/>
                      <a:pt x="324" y="0"/>
                      <a:pt x="299" y="0"/>
                    </a:cubicBezTo>
                    <a:close/>
                    <a:moveTo>
                      <a:pt x="322" y="322"/>
                    </a:moveTo>
                    <a:cubicBezTo>
                      <a:pt x="322" y="335"/>
                      <a:pt x="312" y="345"/>
                      <a:pt x="299" y="345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33" y="345"/>
                      <a:pt x="23" y="335"/>
                      <a:pt x="23" y="32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3"/>
                      <a:pt x="33" y="23"/>
                      <a:pt x="46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12" y="23"/>
                      <a:pt x="322" y="33"/>
                      <a:pt x="322" y="46"/>
                    </a:cubicBezTo>
                    <a:lnTo>
                      <a:pt x="322" y="3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8513763" y="11145838"/>
                <a:ext cx="949325" cy="863600"/>
              </a:xfrm>
              <a:custGeom>
                <a:avLst/>
                <a:gdLst>
                  <a:gd name="T0" fmla="*/ 241 w 253"/>
                  <a:gd name="T1" fmla="*/ 0 h 230"/>
                  <a:gd name="T2" fmla="*/ 11 w 253"/>
                  <a:gd name="T3" fmla="*/ 0 h 230"/>
                  <a:gd name="T4" fmla="*/ 0 w 253"/>
                  <a:gd name="T5" fmla="*/ 11 h 230"/>
                  <a:gd name="T6" fmla="*/ 0 w 253"/>
                  <a:gd name="T7" fmla="*/ 219 h 230"/>
                  <a:gd name="T8" fmla="*/ 11 w 253"/>
                  <a:gd name="T9" fmla="*/ 230 h 230"/>
                  <a:gd name="T10" fmla="*/ 241 w 253"/>
                  <a:gd name="T11" fmla="*/ 230 h 230"/>
                  <a:gd name="T12" fmla="*/ 253 w 253"/>
                  <a:gd name="T13" fmla="*/ 219 h 230"/>
                  <a:gd name="T14" fmla="*/ 253 w 253"/>
                  <a:gd name="T15" fmla="*/ 11 h 230"/>
                  <a:gd name="T16" fmla="*/ 241 w 253"/>
                  <a:gd name="T17" fmla="*/ 0 h 230"/>
                  <a:gd name="T18" fmla="*/ 241 w 253"/>
                  <a:gd name="T19" fmla="*/ 11 h 230"/>
                  <a:gd name="T20" fmla="*/ 241 w 253"/>
                  <a:gd name="T21" fmla="*/ 171 h 230"/>
                  <a:gd name="T22" fmla="*/ 204 w 253"/>
                  <a:gd name="T23" fmla="*/ 130 h 230"/>
                  <a:gd name="T24" fmla="*/ 195 w 253"/>
                  <a:gd name="T25" fmla="*/ 127 h 230"/>
                  <a:gd name="T26" fmla="*/ 187 w 253"/>
                  <a:gd name="T27" fmla="*/ 130 h 230"/>
                  <a:gd name="T28" fmla="*/ 157 w 253"/>
                  <a:gd name="T29" fmla="*/ 164 h 230"/>
                  <a:gd name="T30" fmla="*/ 66 w 253"/>
                  <a:gd name="T31" fmla="*/ 61 h 230"/>
                  <a:gd name="T32" fmla="*/ 57 w 253"/>
                  <a:gd name="T33" fmla="*/ 57 h 230"/>
                  <a:gd name="T34" fmla="*/ 49 w 253"/>
                  <a:gd name="T35" fmla="*/ 61 h 230"/>
                  <a:gd name="T36" fmla="*/ 11 w 253"/>
                  <a:gd name="T37" fmla="*/ 105 h 230"/>
                  <a:gd name="T38" fmla="*/ 11 w 253"/>
                  <a:gd name="T39" fmla="*/ 11 h 230"/>
                  <a:gd name="T40" fmla="*/ 241 w 253"/>
                  <a:gd name="T41" fmla="*/ 11 h 230"/>
                  <a:gd name="T42" fmla="*/ 11 w 253"/>
                  <a:gd name="T43" fmla="*/ 122 h 230"/>
                  <a:gd name="T44" fmla="*/ 57 w 253"/>
                  <a:gd name="T45" fmla="*/ 69 h 230"/>
                  <a:gd name="T46" fmla="*/ 150 w 253"/>
                  <a:gd name="T47" fmla="*/ 174 h 230"/>
                  <a:gd name="T48" fmla="*/ 157 w 253"/>
                  <a:gd name="T49" fmla="*/ 182 h 230"/>
                  <a:gd name="T50" fmla="*/ 189 w 253"/>
                  <a:gd name="T51" fmla="*/ 219 h 230"/>
                  <a:gd name="T52" fmla="*/ 11 w 253"/>
                  <a:gd name="T53" fmla="*/ 219 h 230"/>
                  <a:gd name="T54" fmla="*/ 11 w 253"/>
                  <a:gd name="T55" fmla="*/ 122 h 230"/>
                  <a:gd name="T56" fmla="*/ 204 w 253"/>
                  <a:gd name="T57" fmla="*/ 219 h 230"/>
                  <a:gd name="T58" fmla="*/ 165 w 253"/>
                  <a:gd name="T59" fmla="*/ 173 h 230"/>
                  <a:gd name="T60" fmla="*/ 195 w 253"/>
                  <a:gd name="T61" fmla="*/ 138 h 230"/>
                  <a:gd name="T62" fmla="*/ 241 w 253"/>
                  <a:gd name="T63" fmla="*/ 188 h 230"/>
                  <a:gd name="T64" fmla="*/ 241 w 253"/>
                  <a:gd name="T65" fmla="*/ 219 h 230"/>
                  <a:gd name="T66" fmla="*/ 204 w 253"/>
                  <a:gd name="T6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3" h="230">
                    <a:moveTo>
                      <a:pt x="24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5"/>
                      <a:pt x="5" y="230"/>
                      <a:pt x="11" y="230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8" y="230"/>
                      <a:pt x="253" y="225"/>
                      <a:pt x="253" y="219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5"/>
                      <a:pt x="248" y="0"/>
                      <a:pt x="241" y="0"/>
                    </a:cubicBezTo>
                    <a:close/>
                    <a:moveTo>
                      <a:pt x="241" y="11"/>
                    </a:moveTo>
                    <a:cubicBezTo>
                      <a:pt x="241" y="171"/>
                      <a:pt x="241" y="171"/>
                      <a:pt x="241" y="17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2" y="128"/>
                      <a:pt x="199" y="127"/>
                      <a:pt x="195" y="127"/>
                    </a:cubicBezTo>
                    <a:cubicBezTo>
                      <a:pt x="192" y="127"/>
                      <a:pt x="189" y="128"/>
                      <a:pt x="187" y="130"/>
                    </a:cubicBezTo>
                    <a:cubicBezTo>
                      <a:pt x="157" y="164"/>
                      <a:pt x="157" y="164"/>
                      <a:pt x="157" y="164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4" y="59"/>
                      <a:pt x="61" y="57"/>
                      <a:pt x="57" y="57"/>
                    </a:cubicBezTo>
                    <a:cubicBezTo>
                      <a:pt x="54" y="57"/>
                      <a:pt x="51" y="59"/>
                      <a:pt x="49" y="61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241" y="11"/>
                    </a:lnTo>
                    <a:close/>
                    <a:moveTo>
                      <a:pt x="11" y="122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150" y="174"/>
                      <a:pt x="150" y="174"/>
                      <a:pt x="150" y="174"/>
                    </a:cubicBezTo>
                    <a:cubicBezTo>
                      <a:pt x="157" y="182"/>
                      <a:pt x="157" y="182"/>
                      <a:pt x="157" y="182"/>
                    </a:cubicBezTo>
                    <a:cubicBezTo>
                      <a:pt x="189" y="219"/>
                      <a:pt x="189" y="219"/>
                      <a:pt x="189" y="219"/>
                    </a:cubicBezTo>
                    <a:cubicBezTo>
                      <a:pt x="11" y="219"/>
                      <a:pt x="11" y="219"/>
                      <a:pt x="11" y="219"/>
                    </a:cubicBezTo>
                    <a:lnTo>
                      <a:pt x="11" y="122"/>
                    </a:lnTo>
                    <a:close/>
                    <a:moveTo>
                      <a:pt x="204" y="219"/>
                    </a:move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41" y="188"/>
                      <a:pt x="241" y="188"/>
                      <a:pt x="241" y="188"/>
                    </a:cubicBezTo>
                    <a:cubicBezTo>
                      <a:pt x="241" y="219"/>
                      <a:pt x="241" y="219"/>
                      <a:pt x="241" y="219"/>
                    </a:cubicBezTo>
                    <a:lnTo>
                      <a:pt x="204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9032875" y="11272838"/>
                <a:ext cx="258763" cy="263525"/>
              </a:xfrm>
              <a:custGeom>
                <a:avLst/>
                <a:gdLst>
                  <a:gd name="T0" fmla="*/ 34 w 69"/>
                  <a:gd name="T1" fmla="*/ 70 h 70"/>
                  <a:gd name="T2" fmla="*/ 69 w 69"/>
                  <a:gd name="T3" fmla="*/ 35 h 70"/>
                  <a:gd name="T4" fmla="*/ 34 w 69"/>
                  <a:gd name="T5" fmla="*/ 0 h 70"/>
                  <a:gd name="T6" fmla="*/ 0 w 69"/>
                  <a:gd name="T7" fmla="*/ 35 h 70"/>
                  <a:gd name="T8" fmla="*/ 34 w 69"/>
                  <a:gd name="T9" fmla="*/ 70 h 70"/>
                  <a:gd name="T10" fmla="*/ 34 w 69"/>
                  <a:gd name="T11" fmla="*/ 12 h 70"/>
                  <a:gd name="T12" fmla="*/ 57 w 69"/>
                  <a:gd name="T13" fmla="*/ 35 h 70"/>
                  <a:gd name="T14" fmla="*/ 34 w 69"/>
                  <a:gd name="T15" fmla="*/ 58 h 70"/>
                  <a:gd name="T16" fmla="*/ 11 w 69"/>
                  <a:gd name="T17" fmla="*/ 35 h 70"/>
                  <a:gd name="T18" fmla="*/ 34 w 69"/>
                  <a:gd name="T19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70"/>
                    </a:moveTo>
                    <a:cubicBezTo>
                      <a:pt x="53" y="70"/>
                      <a:pt x="69" y="54"/>
                      <a:pt x="69" y="35"/>
                    </a:cubicBezTo>
                    <a:cubicBezTo>
                      <a:pt x="69" y="16"/>
                      <a:pt x="53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lose/>
                    <a:moveTo>
                      <a:pt x="34" y="12"/>
                    </a:moveTo>
                    <a:cubicBezTo>
                      <a:pt x="47" y="12"/>
                      <a:pt x="57" y="22"/>
                      <a:pt x="57" y="35"/>
                    </a:cubicBezTo>
                    <a:cubicBezTo>
                      <a:pt x="57" y="48"/>
                      <a:pt x="47" y="58"/>
                      <a:pt x="34" y="58"/>
                    </a:cubicBezTo>
                    <a:cubicBezTo>
                      <a:pt x="22" y="58"/>
                      <a:pt x="11" y="48"/>
                      <a:pt x="11" y="35"/>
                    </a:cubicBezTo>
                    <a:cubicBezTo>
                      <a:pt x="11" y="22"/>
                      <a:pt x="22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086235" y="2722802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6A085"/>
                  </a:solidFill>
                  <a:latin typeface="Lato" panose="020F0502020204030203" pitchFamily="34" charset="0"/>
                </a:rPr>
                <a:t>成果展示</a:t>
              </a:r>
              <a:endParaRPr lang="id-ID" sz="1600" b="1" dirty="0">
                <a:solidFill>
                  <a:srgbClr val="16A085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22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1003" y="342346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6A085"/>
                </a:solidFill>
                <a:latin typeface="Lato" panose="020F0502020204030203" pitchFamily="34" charset="0"/>
              </a:rPr>
              <a:t>需求二</a:t>
            </a:r>
            <a:endParaRPr lang="id-ID" sz="3600" b="1" dirty="0">
              <a:solidFill>
                <a:srgbClr val="16A085"/>
              </a:solidFill>
              <a:latin typeface="Lato" panose="020F050202020403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6089" y="2198159"/>
            <a:ext cx="738664" cy="25170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特征</a:t>
            </a:r>
            <a:r>
              <a:rPr lang="zh-CN" altLang="en-US" sz="3600" b="1" dirty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2418485" y="1083947"/>
            <a:ext cx="80399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b="1" dirty="0"/>
              <a:t>选取的</a:t>
            </a:r>
            <a:r>
              <a:rPr lang="zh-CN" altLang="zh-CN" sz="2000" b="1" dirty="0" smtClean="0"/>
              <a:t>特征</a:t>
            </a:r>
            <a:r>
              <a:rPr lang="zh-CN" altLang="en-US" sz="2000" b="1" dirty="0" smtClean="0"/>
              <a:t>主要包括</a:t>
            </a:r>
            <a:r>
              <a:rPr lang="zh-CN" altLang="zh-CN" sz="2000" dirty="0" smtClean="0"/>
              <a:t>：</a:t>
            </a:r>
            <a:r>
              <a:rPr lang="zh-CN" altLang="zh-CN" sz="2000" b="1" u="sng" dirty="0" smtClean="0"/>
              <a:t>同</a:t>
            </a:r>
            <a:r>
              <a:rPr lang="zh-CN" altLang="zh-CN" sz="2000" b="1" u="sng" dirty="0"/>
              <a:t>一</a:t>
            </a:r>
            <a:r>
              <a:rPr lang="en-US" altLang="zh-CN" sz="2000" b="1" u="sng" dirty="0"/>
              <a:t>IP</a:t>
            </a:r>
            <a:r>
              <a:rPr lang="zh-CN" altLang="zh-CN" sz="2000" b="1" u="sng" dirty="0"/>
              <a:t>访问</a:t>
            </a:r>
            <a:r>
              <a:rPr lang="zh-CN" altLang="zh-CN" sz="2000" b="1" u="sng" dirty="0" smtClean="0"/>
              <a:t>、</a:t>
            </a:r>
            <a:r>
              <a:rPr lang="zh-CN" altLang="en-US" sz="2000" b="1" u="sng" dirty="0" smtClean="0"/>
              <a:t>极短</a:t>
            </a:r>
            <a:r>
              <a:rPr lang="zh-CN" altLang="zh-CN" sz="2000" b="1" u="sng" dirty="0" smtClean="0"/>
              <a:t>时间</a:t>
            </a:r>
            <a:r>
              <a:rPr lang="zh-CN" altLang="zh-CN" sz="2000" b="1" u="sng" dirty="0"/>
              <a:t>内大量访问</a:t>
            </a:r>
            <a:r>
              <a:rPr lang="zh-CN" altLang="zh-CN" sz="2000" b="1" u="sng" dirty="0" smtClean="0"/>
              <a:t>、</a:t>
            </a:r>
            <a:r>
              <a:rPr lang="zh-CN" altLang="en-US" sz="2000" b="1" u="sng" dirty="0"/>
              <a:t>请求</a:t>
            </a:r>
            <a:r>
              <a:rPr lang="zh-CN" altLang="zh-CN" sz="2000" b="1" u="sng" dirty="0" smtClean="0"/>
              <a:t>时间、</a:t>
            </a:r>
            <a:r>
              <a:rPr lang="en-US" altLang="zh-CN" sz="2000" b="1" u="sng" dirty="0"/>
              <a:t>http</a:t>
            </a:r>
            <a:r>
              <a:rPr lang="zh-CN" altLang="zh-CN" sz="2000" b="1" u="sng" dirty="0"/>
              <a:t>请求</a:t>
            </a:r>
            <a:r>
              <a:rPr lang="zh-CN" altLang="zh-CN" sz="2000" b="1" u="sng" dirty="0" smtClean="0"/>
              <a:t>体</a:t>
            </a:r>
            <a:r>
              <a:rPr lang="zh-CN" altLang="en-US" sz="2000" b="1" u="sng" dirty="0" smtClean="0"/>
              <a:t>是否</a:t>
            </a:r>
            <a:r>
              <a:rPr lang="zh-CN" altLang="zh-CN" sz="2000" b="1" u="sng" dirty="0" smtClean="0"/>
              <a:t>异常</a:t>
            </a:r>
            <a:r>
              <a:rPr lang="zh-CN" altLang="zh-CN" sz="2000" b="1" u="sng" dirty="0"/>
              <a:t>、网页状态</a:t>
            </a:r>
            <a:r>
              <a:rPr lang="zh-CN" altLang="zh-CN" sz="2000" b="1" u="sng" dirty="0" smtClean="0"/>
              <a:t>码</a:t>
            </a:r>
            <a:r>
              <a:rPr lang="zh-CN" altLang="en-US" sz="2000" b="1" u="sng" dirty="0"/>
              <a:t>是否</a:t>
            </a:r>
            <a:r>
              <a:rPr lang="zh-CN" altLang="zh-CN" sz="2000" b="1" u="sng" dirty="0" smtClean="0"/>
              <a:t>异常</a:t>
            </a:r>
            <a:r>
              <a:rPr lang="zh-CN" altLang="zh-CN" sz="2000" b="1" u="sng" dirty="0"/>
              <a:t>、</a:t>
            </a:r>
            <a:r>
              <a:rPr lang="en-US" altLang="zh-CN" sz="2000" b="1" u="sng" dirty="0"/>
              <a:t>cookies</a:t>
            </a:r>
            <a:r>
              <a:rPr lang="zh-CN" altLang="zh-CN" sz="2000" b="1" u="sng" dirty="0" smtClean="0"/>
              <a:t>值</a:t>
            </a:r>
            <a:r>
              <a:rPr lang="zh-CN" altLang="en-US" sz="2000" b="1" u="sng" dirty="0" smtClean="0"/>
              <a:t>是否</a:t>
            </a:r>
            <a:r>
              <a:rPr lang="zh-CN" altLang="zh-CN" sz="2000" b="1" u="sng" dirty="0" smtClean="0"/>
              <a:t>异常</a:t>
            </a:r>
            <a:r>
              <a:rPr lang="zh-CN" altLang="zh-CN" sz="2000" b="1" u="sng" dirty="0"/>
              <a:t>、请求是否完成</a:t>
            </a:r>
            <a:r>
              <a:rPr lang="zh-CN" altLang="zh-CN" sz="2000" dirty="0"/>
              <a:t>等。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zh-CN" sz="2000" dirty="0"/>
              <a:t>结合需求</a:t>
            </a:r>
            <a:r>
              <a:rPr lang="zh-CN" altLang="zh-CN" sz="2000" dirty="0" smtClean="0"/>
              <a:t>，各种</a:t>
            </a:r>
            <a:r>
              <a:rPr lang="zh-CN" altLang="zh-CN" sz="2000" dirty="0"/>
              <a:t>攻击方式的参考</a:t>
            </a:r>
            <a:r>
              <a:rPr lang="zh-CN" altLang="zh-CN" sz="2000" dirty="0" smtClean="0"/>
              <a:t>数据</a:t>
            </a:r>
            <a:r>
              <a:rPr lang="zh-CN" altLang="en-US" sz="2000" dirty="0" smtClean="0"/>
              <a:t>表</a:t>
            </a:r>
            <a:r>
              <a:rPr lang="zh-CN" altLang="zh-CN" sz="2000" dirty="0" smtClean="0"/>
              <a:t>如下</a:t>
            </a:r>
            <a:r>
              <a:rPr lang="zh-CN" altLang="zh-CN" sz="2000" dirty="0"/>
              <a:t>图所示：</a:t>
            </a:r>
            <a:endParaRPr lang="zh-CN" altLang="en-US" sz="2000" dirty="0"/>
          </a:p>
        </p:txBody>
      </p:sp>
      <p:pic>
        <p:nvPicPr>
          <p:cNvPr id="17" name="Picture 2" descr="C:\Users\admin\Desktop\提交材料\需求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83" y="3096884"/>
            <a:ext cx="9824828" cy="269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0370127" y="5514316"/>
            <a:ext cx="443234" cy="1350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208734" y="541275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20000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79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58143"/>
            <a:ext cx="2418485" cy="1273515"/>
            <a:chOff x="6086235" y="1801193"/>
            <a:chExt cx="2418485" cy="1273515"/>
          </a:xfrm>
        </p:grpSpPr>
        <p:grpSp>
          <p:nvGrpSpPr>
            <p:cNvPr id="2" name="Group 19"/>
            <p:cNvGrpSpPr>
              <a:grpSpLocks noChangeAspect="1"/>
            </p:cNvGrpSpPr>
            <p:nvPr/>
          </p:nvGrpSpPr>
          <p:grpSpPr>
            <a:xfrm>
              <a:off x="6837238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20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1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0"/>
            <p:cNvGrpSpPr/>
            <p:nvPr/>
          </p:nvGrpSpPr>
          <p:grpSpPr>
            <a:xfrm>
              <a:off x="7084392" y="2035508"/>
              <a:ext cx="395484" cy="422173"/>
              <a:chOff x="8342313" y="10972800"/>
              <a:chExt cx="1293813" cy="1381125"/>
            </a:xfrm>
            <a:solidFill>
              <a:schemeClr val="bg1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8342313" y="10972800"/>
                <a:ext cx="1293813" cy="1381125"/>
              </a:xfrm>
              <a:custGeom>
                <a:avLst/>
                <a:gdLst>
                  <a:gd name="T0" fmla="*/ 299 w 345"/>
                  <a:gd name="T1" fmla="*/ 0 h 368"/>
                  <a:gd name="T2" fmla="*/ 46 w 345"/>
                  <a:gd name="T3" fmla="*/ 0 h 368"/>
                  <a:gd name="T4" fmla="*/ 0 w 345"/>
                  <a:gd name="T5" fmla="*/ 46 h 368"/>
                  <a:gd name="T6" fmla="*/ 0 w 345"/>
                  <a:gd name="T7" fmla="*/ 322 h 368"/>
                  <a:gd name="T8" fmla="*/ 46 w 345"/>
                  <a:gd name="T9" fmla="*/ 368 h 368"/>
                  <a:gd name="T10" fmla="*/ 299 w 345"/>
                  <a:gd name="T11" fmla="*/ 368 h 368"/>
                  <a:gd name="T12" fmla="*/ 345 w 345"/>
                  <a:gd name="T13" fmla="*/ 322 h 368"/>
                  <a:gd name="T14" fmla="*/ 345 w 345"/>
                  <a:gd name="T15" fmla="*/ 46 h 368"/>
                  <a:gd name="T16" fmla="*/ 299 w 345"/>
                  <a:gd name="T17" fmla="*/ 0 h 368"/>
                  <a:gd name="T18" fmla="*/ 322 w 345"/>
                  <a:gd name="T19" fmla="*/ 322 h 368"/>
                  <a:gd name="T20" fmla="*/ 299 w 345"/>
                  <a:gd name="T21" fmla="*/ 345 h 368"/>
                  <a:gd name="T22" fmla="*/ 46 w 345"/>
                  <a:gd name="T23" fmla="*/ 345 h 368"/>
                  <a:gd name="T24" fmla="*/ 23 w 345"/>
                  <a:gd name="T25" fmla="*/ 322 h 368"/>
                  <a:gd name="T26" fmla="*/ 23 w 345"/>
                  <a:gd name="T27" fmla="*/ 46 h 368"/>
                  <a:gd name="T28" fmla="*/ 46 w 345"/>
                  <a:gd name="T29" fmla="*/ 23 h 368"/>
                  <a:gd name="T30" fmla="*/ 299 w 345"/>
                  <a:gd name="T31" fmla="*/ 23 h 368"/>
                  <a:gd name="T32" fmla="*/ 322 w 345"/>
                  <a:gd name="T33" fmla="*/ 46 h 368"/>
                  <a:gd name="T34" fmla="*/ 322 w 345"/>
                  <a:gd name="T35" fmla="*/ 32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5" h="368">
                    <a:moveTo>
                      <a:pt x="29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48"/>
                      <a:pt x="20" y="368"/>
                      <a:pt x="46" y="368"/>
                    </a:cubicBezTo>
                    <a:cubicBezTo>
                      <a:pt x="299" y="368"/>
                      <a:pt x="299" y="368"/>
                      <a:pt x="299" y="368"/>
                    </a:cubicBezTo>
                    <a:cubicBezTo>
                      <a:pt x="324" y="368"/>
                      <a:pt x="345" y="348"/>
                      <a:pt x="345" y="322"/>
                    </a:cubicBezTo>
                    <a:cubicBezTo>
                      <a:pt x="345" y="46"/>
                      <a:pt x="345" y="46"/>
                      <a:pt x="345" y="46"/>
                    </a:cubicBezTo>
                    <a:cubicBezTo>
                      <a:pt x="345" y="21"/>
                      <a:pt x="324" y="0"/>
                      <a:pt x="299" y="0"/>
                    </a:cubicBezTo>
                    <a:close/>
                    <a:moveTo>
                      <a:pt x="322" y="322"/>
                    </a:moveTo>
                    <a:cubicBezTo>
                      <a:pt x="322" y="335"/>
                      <a:pt x="312" y="345"/>
                      <a:pt x="299" y="345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33" y="345"/>
                      <a:pt x="23" y="335"/>
                      <a:pt x="23" y="32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3"/>
                      <a:pt x="33" y="23"/>
                      <a:pt x="46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12" y="23"/>
                      <a:pt x="322" y="33"/>
                      <a:pt x="322" y="46"/>
                    </a:cubicBezTo>
                    <a:lnTo>
                      <a:pt x="322" y="3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8513763" y="11145838"/>
                <a:ext cx="949325" cy="863600"/>
              </a:xfrm>
              <a:custGeom>
                <a:avLst/>
                <a:gdLst>
                  <a:gd name="T0" fmla="*/ 241 w 253"/>
                  <a:gd name="T1" fmla="*/ 0 h 230"/>
                  <a:gd name="T2" fmla="*/ 11 w 253"/>
                  <a:gd name="T3" fmla="*/ 0 h 230"/>
                  <a:gd name="T4" fmla="*/ 0 w 253"/>
                  <a:gd name="T5" fmla="*/ 11 h 230"/>
                  <a:gd name="T6" fmla="*/ 0 w 253"/>
                  <a:gd name="T7" fmla="*/ 219 h 230"/>
                  <a:gd name="T8" fmla="*/ 11 w 253"/>
                  <a:gd name="T9" fmla="*/ 230 h 230"/>
                  <a:gd name="T10" fmla="*/ 241 w 253"/>
                  <a:gd name="T11" fmla="*/ 230 h 230"/>
                  <a:gd name="T12" fmla="*/ 253 w 253"/>
                  <a:gd name="T13" fmla="*/ 219 h 230"/>
                  <a:gd name="T14" fmla="*/ 253 w 253"/>
                  <a:gd name="T15" fmla="*/ 11 h 230"/>
                  <a:gd name="T16" fmla="*/ 241 w 253"/>
                  <a:gd name="T17" fmla="*/ 0 h 230"/>
                  <a:gd name="T18" fmla="*/ 241 w 253"/>
                  <a:gd name="T19" fmla="*/ 11 h 230"/>
                  <a:gd name="T20" fmla="*/ 241 w 253"/>
                  <a:gd name="T21" fmla="*/ 171 h 230"/>
                  <a:gd name="T22" fmla="*/ 204 w 253"/>
                  <a:gd name="T23" fmla="*/ 130 h 230"/>
                  <a:gd name="T24" fmla="*/ 195 w 253"/>
                  <a:gd name="T25" fmla="*/ 127 h 230"/>
                  <a:gd name="T26" fmla="*/ 187 w 253"/>
                  <a:gd name="T27" fmla="*/ 130 h 230"/>
                  <a:gd name="T28" fmla="*/ 157 w 253"/>
                  <a:gd name="T29" fmla="*/ 164 h 230"/>
                  <a:gd name="T30" fmla="*/ 66 w 253"/>
                  <a:gd name="T31" fmla="*/ 61 h 230"/>
                  <a:gd name="T32" fmla="*/ 57 w 253"/>
                  <a:gd name="T33" fmla="*/ 57 h 230"/>
                  <a:gd name="T34" fmla="*/ 49 w 253"/>
                  <a:gd name="T35" fmla="*/ 61 h 230"/>
                  <a:gd name="T36" fmla="*/ 11 w 253"/>
                  <a:gd name="T37" fmla="*/ 105 h 230"/>
                  <a:gd name="T38" fmla="*/ 11 w 253"/>
                  <a:gd name="T39" fmla="*/ 11 h 230"/>
                  <a:gd name="T40" fmla="*/ 241 w 253"/>
                  <a:gd name="T41" fmla="*/ 11 h 230"/>
                  <a:gd name="T42" fmla="*/ 11 w 253"/>
                  <a:gd name="T43" fmla="*/ 122 h 230"/>
                  <a:gd name="T44" fmla="*/ 57 w 253"/>
                  <a:gd name="T45" fmla="*/ 69 h 230"/>
                  <a:gd name="T46" fmla="*/ 150 w 253"/>
                  <a:gd name="T47" fmla="*/ 174 h 230"/>
                  <a:gd name="T48" fmla="*/ 157 w 253"/>
                  <a:gd name="T49" fmla="*/ 182 h 230"/>
                  <a:gd name="T50" fmla="*/ 189 w 253"/>
                  <a:gd name="T51" fmla="*/ 219 h 230"/>
                  <a:gd name="T52" fmla="*/ 11 w 253"/>
                  <a:gd name="T53" fmla="*/ 219 h 230"/>
                  <a:gd name="T54" fmla="*/ 11 w 253"/>
                  <a:gd name="T55" fmla="*/ 122 h 230"/>
                  <a:gd name="T56" fmla="*/ 204 w 253"/>
                  <a:gd name="T57" fmla="*/ 219 h 230"/>
                  <a:gd name="T58" fmla="*/ 165 w 253"/>
                  <a:gd name="T59" fmla="*/ 173 h 230"/>
                  <a:gd name="T60" fmla="*/ 195 w 253"/>
                  <a:gd name="T61" fmla="*/ 138 h 230"/>
                  <a:gd name="T62" fmla="*/ 241 w 253"/>
                  <a:gd name="T63" fmla="*/ 188 h 230"/>
                  <a:gd name="T64" fmla="*/ 241 w 253"/>
                  <a:gd name="T65" fmla="*/ 219 h 230"/>
                  <a:gd name="T66" fmla="*/ 204 w 253"/>
                  <a:gd name="T6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3" h="230">
                    <a:moveTo>
                      <a:pt x="24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5"/>
                      <a:pt x="5" y="230"/>
                      <a:pt x="11" y="230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8" y="230"/>
                      <a:pt x="253" y="225"/>
                      <a:pt x="253" y="219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5"/>
                      <a:pt x="248" y="0"/>
                      <a:pt x="241" y="0"/>
                    </a:cubicBezTo>
                    <a:close/>
                    <a:moveTo>
                      <a:pt x="241" y="11"/>
                    </a:moveTo>
                    <a:cubicBezTo>
                      <a:pt x="241" y="171"/>
                      <a:pt x="241" y="171"/>
                      <a:pt x="241" y="17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2" y="128"/>
                      <a:pt x="199" y="127"/>
                      <a:pt x="195" y="127"/>
                    </a:cubicBezTo>
                    <a:cubicBezTo>
                      <a:pt x="192" y="127"/>
                      <a:pt x="189" y="128"/>
                      <a:pt x="187" y="130"/>
                    </a:cubicBezTo>
                    <a:cubicBezTo>
                      <a:pt x="157" y="164"/>
                      <a:pt x="157" y="164"/>
                      <a:pt x="157" y="164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4" y="59"/>
                      <a:pt x="61" y="57"/>
                      <a:pt x="57" y="57"/>
                    </a:cubicBezTo>
                    <a:cubicBezTo>
                      <a:pt x="54" y="57"/>
                      <a:pt x="51" y="59"/>
                      <a:pt x="49" y="61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241" y="11"/>
                    </a:lnTo>
                    <a:close/>
                    <a:moveTo>
                      <a:pt x="11" y="122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150" y="174"/>
                      <a:pt x="150" y="174"/>
                      <a:pt x="150" y="174"/>
                    </a:cubicBezTo>
                    <a:cubicBezTo>
                      <a:pt x="157" y="182"/>
                      <a:pt x="157" y="182"/>
                      <a:pt x="157" y="182"/>
                    </a:cubicBezTo>
                    <a:cubicBezTo>
                      <a:pt x="189" y="219"/>
                      <a:pt x="189" y="219"/>
                      <a:pt x="189" y="219"/>
                    </a:cubicBezTo>
                    <a:cubicBezTo>
                      <a:pt x="11" y="219"/>
                      <a:pt x="11" y="219"/>
                      <a:pt x="11" y="219"/>
                    </a:cubicBezTo>
                    <a:lnTo>
                      <a:pt x="11" y="122"/>
                    </a:lnTo>
                    <a:close/>
                    <a:moveTo>
                      <a:pt x="204" y="219"/>
                    </a:move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41" y="188"/>
                      <a:pt x="241" y="188"/>
                      <a:pt x="241" y="188"/>
                    </a:cubicBezTo>
                    <a:cubicBezTo>
                      <a:pt x="241" y="219"/>
                      <a:pt x="241" y="219"/>
                      <a:pt x="241" y="219"/>
                    </a:cubicBezTo>
                    <a:lnTo>
                      <a:pt x="204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9032875" y="11272838"/>
                <a:ext cx="258763" cy="263525"/>
              </a:xfrm>
              <a:custGeom>
                <a:avLst/>
                <a:gdLst>
                  <a:gd name="T0" fmla="*/ 34 w 69"/>
                  <a:gd name="T1" fmla="*/ 70 h 70"/>
                  <a:gd name="T2" fmla="*/ 69 w 69"/>
                  <a:gd name="T3" fmla="*/ 35 h 70"/>
                  <a:gd name="T4" fmla="*/ 34 w 69"/>
                  <a:gd name="T5" fmla="*/ 0 h 70"/>
                  <a:gd name="T6" fmla="*/ 0 w 69"/>
                  <a:gd name="T7" fmla="*/ 35 h 70"/>
                  <a:gd name="T8" fmla="*/ 34 w 69"/>
                  <a:gd name="T9" fmla="*/ 70 h 70"/>
                  <a:gd name="T10" fmla="*/ 34 w 69"/>
                  <a:gd name="T11" fmla="*/ 12 h 70"/>
                  <a:gd name="T12" fmla="*/ 57 w 69"/>
                  <a:gd name="T13" fmla="*/ 35 h 70"/>
                  <a:gd name="T14" fmla="*/ 34 w 69"/>
                  <a:gd name="T15" fmla="*/ 58 h 70"/>
                  <a:gd name="T16" fmla="*/ 11 w 69"/>
                  <a:gd name="T17" fmla="*/ 35 h 70"/>
                  <a:gd name="T18" fmla="*/ 34 w 69"/>
                  <a:gd name="T19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70"/>
                    </a:moveTo>
                    <a:cubicBezTo>
                      <a:pt x="53" y="70"/>
                      <a:pt x="69" y="54"/>
                      <a:pt x="69" y="35"/>
                    </a:cubicBezTo>
                    <a:cubicBezTo>
                      <a:pt x="69" y="16"/>
                      <a:pt x="53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lose/>
                    <a:moveTo>
                      <a:pt x="34" y="12"/>
                    </a:moveTo>
                    <a:cubicBezTo>
                      <a:pt x="47" y="12"/>
                      <a:pt x="57" y="22"/>
                      <a:pt x="57" y="35"/>
                    </a:cubicBezTo>
                    <a:cubicBezTo>
                      <a:pt x="57" y="48"/>
                      <a:pt x="47" y="58"/>
                      <a:pt x="34" y="58"/>
                    </a:cubicBezTo>
                    <a:cubicBezTo>
                      <a:pt x="22" y="58"/>
                      <a:pt x="11" y="48"/>
                      <a:pt x="11" y="35"/>
                    </a:cubicBezTo>
                    <a:cubicBezTo>
                      <a:pt x="11" y="22"/>
                      <a:pt x="22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086235" y="2722802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6A085"/>
                  </a:solidFill>
                  <a:latin typeface="Lato" panose="020F0502020204030203" pitchFamily="34" charset="0"/>
                </a:rPr>
                <a:t>成果展示</a:t>
              </a:r>
              <a:endParaRPr lang="id-ID" sz="1600" b="1" dirty="0">
                <a:solidFill>
                  <a:srgbClr val="16A085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23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1003" y="342346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6A085"/>
                </a:solidFill>
                <a:latin typeface="Lato" panose="020F0502020204030203" pitchFamily="34" charset="0"/>
              </a:rPr>
              <a:t>需求三</a:t>
            </a:r>
            <a:endParaRPr lang="id-ID" sz="3600" b="1" dirty="0">
              <a:solidFill>
                <a:srgbClr val="16A085"/>
              </a:solidFill>
              <a:latin typeface="Lato" panose="020F050202020403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253" y="2132601"/>
            <a:ext cx="738664" cy="2487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模型训练</a:t>
            </a:r>
            <a:endParaRPr lang="zh-CN" altLang="en-US" sz="3600" b="1" dirty="0">
              <a:solidFill>
                <a:srgbClr val="16A085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" name="AutoShape 1" descr="F:\1359698758\Image\Group\~%N}T07@BK7AJ_KQVM)O7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2" descr="F:\1359698758\Image\Group\~%N}T07@BK7AJ_KQVM)O7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AutoShape 3" descr="F:\1359698758\Image\Group\~%N}T07@BK7AJ_KQVM)O7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14" y="988677"/>
            <a:ext cx="9692713" cy="509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1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258143"/>
            <a:ext cx="2418485" cy="1273515"/>
            <a:chOff x="6086235" y="1801193"/>
            <a:chExt cx="2418485" cy="1273515"/>
          </a:xfrm>
        </p:grpSpPr>
        <p:grpSp>
          <p:nvGrpSpPr>
            <p:cNvPr id="2" name="Group 19"/>
            <p:cNvGrpSpPr>
              <a:grpSpLocks noChangeAspect="1"/>
            </p:cNvGrpSpPr>
            <p:nvPr/>
          </p:nvGrpSpPr>
          <p:grpSpPr>
            <a:xfrm>
              <a:off x="6837238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20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1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0"/>
            <p:cNvGrpSpPr/>
            <p:nvPr/>
          </p:nvGrpSpPr>
          <p:grpSpPr>
            <a:xfrm>
              <a:off x="7084392" y="2035508"/>
              <a:ext cx="395484" cy="422173"/>
              <a:chOff x="8342313" y="10972800"/>
              <a:chExt cx="1293813" cy="1381125"/>
            </a:xfrm>
            <a:solidFill>
              <a:schemeClr val="bg1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8342313" y="10972800"/>
                <a:ext cx="1293813" cy="1381125"/>
              </a:xfrm>
              <a:custGeom>
                <a:avLst/>
                <a:gdLst>
                  <a:gd name="T0" fmla="*/ 299 w 345"/>
                  <a:gd name="T1" fmla="*/ 0 h 368"/>
                  <a:gd name="T2" fmla="*/ 46 w 345"/>
                  <a:gd name="T3" fmla="*/ 0 h 368"/>
                  <a:gd name="T4" fmla="*/ 0 w 345"/>
                  <a:gd name="T5" fmla="*/ 46 h 368"/>
                  <a:gd name="T6" fmla="*/ 0 w 345"/>
                  <a:gd name="T7" fmla="*/ 322 h 368"/>
                  <a:gd name="T8" fmla="*/ 46 w 345"/>
                  <a:gd name="T9" fmla="*/ 368 h 368"/>
                  <a:gd name="T10" fmla="*/ 299 w 345"/>
                  <a:gd name="T11" fmla="*/ 368 h 368"/>
                  <a:gd name="T12" fmla="*/ 345 w 345"/>
                  <a:gd name="T13" fmla="*/ 322 h 368"/>
                  <a:gd name="T14" fmla="*/ 345 w 345"/>
                  <a:gd name="T15" fmla="*/ 46 h 368"/>
                  <a:gd name="T16" fmla="*/ 299 w 345"/>
                  <a:gd name="T17" fmla="*/ 0 h 368"/>
                  <a:gd name="T18" fmla="*/ 322 w 345"/>
                  <a:gd name="T19" fmla="*/ 322 h 368"/>
                  <a:gd name="T20" fmla="*/ 299 w 345"/>
                  <a:gd name="T21" fmla="*/ 345 h 368"/>
                  <a:gd name="T22" fmla="*/ 46 w 345"/>
                  <a:gd name="T23" fmla="*/ 345 h 368"/>
                  <a:gd name="T24" fmla="*/ 23 w 345"/>
                  <a:gd name="T25" fmla="*/ 322 h 368"/>
                  <a:gd name="T26" fmla="*/ 23 w 345"/>
                  <a:gd name="T27" fmla="*/ 46 h 368"/>
                  <a:gd name="T28" fmla="*/ 46 w 345"/>
                  <a:gd name="T29" fmla="*/ 23 h 368"/>
                  <a:gd name="T30" fmla="*/ 299 w 345"/>
                  <a:gd name="T31" fmla="*/ 23 h 368"/>
                  <a:gd name="T32" fmla="*/ 322 w 345"/>
                  <a:gd name="T33" fmla="*/ 46 h 368"/>
                  <a:gd name="T34" fmla="*/ 322 w 345"/>
                  <a:gd name="T35" fmla="*/ 32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5" h="368">
                    <a:moveTo>
                      <a:pt x="299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48"/>
                      <a:pt x="20" y="368"/>
                      <a:pt x="46" y="368"/>
                    </a:cubicBezTo>
                    <a:cubicBezTo>
                      <a:pt x="299" y="368"/>
                      <a:pt x="299" y="368"/>
                      <a:pt x="299" y="368"/>
                    </a:cubicBezTo>
                    <a:cubicBezTo>
                      <a:pt x="324" y="368"/>
                      <a:pt x="345" y="348"/>
                      <a:pt x="345" y="322"/>
                    </a:cubicBezTo>
                    <a:cubicBezTo>
                      <a:pt x="345" y="46"/>
                      <a:pt x="345" y="46"/>
                      <a:pt x="345" y="46"/>
                    </a:cubicBezTo>
                    <a:cubicBezTo>
                      <a:pt x="345" y="21"/>
                      <a:pt x="324" y="0"/>
                      <a:pt x="299" y="0"/>
                    </a:cubicBezTo>
                    <a:close/>
                    <a:moveTo>
                      <a:pt x="322" y="322"/>
                    </a:moveTo>
                    <a:cubicBezTo>
                      <a:pt x="322" y="335"/>
                      <a:pt x="312" y="345"/>
                      <a:pt x="299" y="345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33" y="345"/>
                      <a:pt x="23" y="335"/>
                      <a:pt x="23" y="322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33"/>
                      <a:pt x="33" y="23"/>
                      <a:pt x="46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12" y="23"/>
                      <a:pt x="322" y="33"/>
                      <a:pt x="322" y="46"/>
                    </a:cubicBezTo>
                    <a:lnTo>
                      <a:pt x="322" y="3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8513763" y="11145838"/>
                <a:ext cx="949325" cy="863600"/>
              </a:xfrm>
              <a:custGeom>
                <a:avLst/>
                <a:gdLst>
                  <a:gd name="T0" fmla="*/ 241 w 253"/>
                  <a:gd name="T1" fmla="*/ 0 h 230"/>
                  <a:gd name="T2" fmla="*/ 11 w 253"/>
                  <a:gd name="T3" fmla="*/ 0 h 230"/>
                  <a:gd name="T4" fmla="*/ 0 w 253"/>
                  <a:gd name="T5" fmla="*/ 11 h 230"/>
                  <a:gd name="T6" fmla="*/ 0 w 253"/>
                  <a:gd name="T7" fmla="*/ 219 h 230"/>
                  <a:gd name="T8" fmla="*/ 11 w 253"/>
                  <a:gd name="T9" fmla="*/ 230 h 230"/>
                  <a:gd name="T10" fmla="*/ 241 w 253"/>
                  <a:gd name="T11" fmla="*/ 230 h 230"/>
                  <a:gd name="T12" fmla="*/ 253 w 253"/>
                  <a:gd name="T13" fmla="*/ 219 h 230"/>
                  <a:gd name="T14" fmla="*/ 253 w 253"/>
                  <a:gd name="T15" fmla="*/ 11 h 230"/>
                  <a:gd name="T16" fmla="*/ 241 w 253"/>
                  <a:gd name="T17" fmla="*/ 0 h 230"/>
                  <a:gd name="T18" fmla="*/ 241 w 253"/>
                  <a:gd name="T19" fmla="*/ 11 h 230"/>
                  <a:gd name="T20" fmla="*/ 241 w 253"/>
                  <a:gd name="T21" fmla="*/ 171 h 230"/>
                  <a:gd name="T22" fmla="*/ 204 w 253"/>
                  <a:gd name="T23" fmla="*/ 130 h 230"/>
                  <a:gd name="T24" fmla="*/ 195 w 253"/>
                  <a:gd name="T25" fmla="*/ 127 h 230"/>
                  <a:gd name="T26" fmla="*/ 187 w 253"/>
                  <a:gd name="T27" fmla="*/ 130 h 230"/>
                  <a:gd name="T28" fmla="*/ 157 w 253"/>
                  <a:gd name="T29" fmla="*/ 164 h 230"/>
                  <a:gd name="T30" fmla="*/ 66 w 253"/>
                  <a:gd name="T31" fmla="*/ 61 h 230"/>
                  <a:gd name="T32" fmla="*/ 57 w 253"/>
                  <a:gd name="T33" fmla="*/ 57 h 230"/>
                  <a:gd name="T34" fmla="*/ 49 w 253"/>
                  <a:gd name="T35" fmla="*/ 61 h 230"/>
                  <a:gd name="T36" fmla="*/ 11 w 253"/>
                  <a:gd name="T37" fmla="*/ 105 h 230"/>
                  <a:gd name="T38" fmla="*/ 11 w 253"/>
                  <a:gd name="T39" fmla="*/ 11 h 230"/>
                  <a:gd name="T40" fmla="*/ 241 w 253"/>
                  <a:gd name="T41" fmla="*/ 11 h 230"/>
                  <a:gd name="T42" fmla="*/ 11 w 253"/>
                  <a:gd name="T43" fmla="*/ 122 h 230"/>
                  <a:gd name="T44" fmla="*/ 57 w 253"/>
                  <a:gd name="T45" fmla="*/ 69 h 230"/>
                  <a:gd name="T46" fmla="*/ 150 w 253"/>
                  <a:gd name="T47" fmla="*/ 174 h 230"/>
                  <a:gd name="T48" fmla="*/ 157 w 253"/>
                  <a:gd name="T49" fmla="*/ 182 h 230"/>
                  <a:gd name="T50" fmla="*/ 189 w 253"/>
                  <a:gd name="T51" fmla="*/ 219 h 230"/>
                  <a:gd name="T52" fmla="*/ 11 w 253"/>
                  <a:gd name="T53" fmla="*/ 219 h 230"/>
                  <a:gd name="T54" fmla="*/ 11 w 253"/>
                  <a:gd name="T55" fmla="*/ 122 h 230"/>
                  <a:gd name="T56" fmla="*/ 204 w 253"/>
                  <a:gd name="T57" fmla="*/ 219 h 230"/>
                  <a:gd name="T58" fmla="*/ 165 w 253"/>
                  <a:gd name="T59" fmla="*/ 173 h 230"/>
                  <a:gd name="T60" fmla="*/ 195 w 253"/>
                  <a:gd name="T61" fmla="*/ 138 h 230"/>
                  <a:gd name="T62" fmla="*/ 241 w 253"/>
                  <a:gd name="T63" fmla="*/ 188 h 230"/>
                  <a:gd name="T64" fmla="*/ 241 w 253"/>
                  <a:gd name="T65" fmla="*/ 219 h 230"/>
                  <a:gd name="T66" fmla="*/ 204 w 253"/>
                  <a:gd name="T67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3" h="230">
                    <a:moveTo>
                      <a:pt x="24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25"/>
                      <a:pt x="5" y="230"/>
                      <a:pt x="11" y="230"/>
                    </a:cubicBezTo>
                    <a:cubicBezTo>
                      <a:pt x="241" y="230"/>
                      <a:pt x="241" y="230"/>
                      <a:pt x="241" y="230"/>
                    </a:cubicBezTo>
                    <a:cubicBezTo>
                      <a:pt x="248" y="230"/>
                      <a:pt x="253" y="225"/>
                      <a:pt x="253" y="219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3" y="5"/>
                      <a:pt x="248" y="0"/>
                      <a:pt x="241" y="0"/>
                    </a:cubicBezTo>
                    <a:close/>
                    <a:moveTo>
                      <a:pt x="241" y="11"/>
                    </a:moveTo>
                    <a:cubicBezTo>
                      <a:pt x="241" y="171"/>
                      <a:pt x="241" y="171"/>
                      <a:pt x="241" y="171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2" y="128"/>
                      <a:pt x="199" y="127"/>
                      <a:pt x="195" y="127"/>
                    </a:cubicBezTo>
                    <a:cubicBezTo>
                      <a:pt x="192" y="127"/>
                      <a:pt x="189" y="128"/>
                      <a:pt x="187" y="130"/>
                    </a:cubicBezTo>
                    <a:cubicBezTo>
                      <a:pt x="157" y="164"/>
                      <a:pt x="157" y="164"/>
                      <a:pt x="157" y="164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4" y="59"/>
                      <a:pt x="61" y="57"/>
                      <a:pt x="57" y="57"/>
                    </a:cubicBezTo>
                    <a:cubicBezTo>
                      <a:pt x="54" y="57"/>
                      <a:pt x="51" y="59"/>
                      <a:pt x="49" y="61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241" y="11"/>
                    </a:lnTo>
                    <a:close/>
                    <a:moveTo>
                      <a:pt x="11" y="122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150" y="174"/>
                      <a:pt x="150" y="174"/>
                      <a:pt x="150" y="174"/>
                    </a:cubicBezTo>
                    <a:cubicBezTo>
                      <a:pt x="157" y="182"/>
                      <a:pt x="157" y="182"/>
                      <a:pt x="157" y="182"/>
                    </a:cubicBezTo>
                    <a:cubicBezTo>
                      <a:pt x="189" y="219"/>
                      <a:pt x="189" y="219"/>
                      <a:pt x="189" y="219"/>
                    </a:cubicBezTo>
                    <a:cubicBezTo>
                      <a:pt x="11" y="219"/>
                      <a:pt x="11" y="219"/>
                      <a:pt x="11" y="219"/>
                    </a:cubicBezTo>
                    <a:lnTo>
                      <a:pt x="11" y="122"/>
                    </a:lnTo>
                    <a:close/>
                    <a:moveTo>
                      <a:pt x="204" y="219"/>
                    </a:move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41" y="188"/>
                      <a:pt x="241" y="188"/>
                      <a:pt x="241" y="188"/>
                    </a:cubicBezTo>
                    <a:cubicBezTo>
                      <a:pt x="241" y="219"/>
                      <a:pt x="241" y="219"/>
                      <a:pt x="241" y="219"/>
                    </a:cubicBezTo>
                    <a:lnTo>
                      <a:pt x="204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9032875" y="11272838"/>
                <a:ext cx="258763" cy="263525"/>
              </a:xfrm>
              <a:custGeom>
                <a:avLst/>
                <a:gdLst>
                  <a:gd name="T0" fmla="*/ 34 w 69"/>
                  <a:gd name="T1" fmla="*/ 70 h 70"/>
                  <a:gd name="T2" fmla="*/ 69 w 69"/>
                  <a:gd name="T3" fmla="*/ 35 h 70"/>
                  <a:gd name="T4" fmla="*/ 34 w 69"/>
                  <a:gd name="T5" fmla="*/ 0 h 70"/>
                  <a:gd name="T6" fmla="*/ 0 w 69"/>
                  <a:gd name="T7" fmla="*/ 35 h 70"/>
                  <a:gd name="T8" fmla="*/ 34 w 69"/>
                  <a:gd name="T9" fmla="*/ 70 h 70"/>
                  <a:gd name="T10" fmla="*/ 34 w 69"/>
                  <a:gd name="T11" fmla="*/ 12 h 70"/>
                  <a:gd name="T12" fmla="*/ 57 w 69"/>
                  <a:gd name="T13" fmla="*/ 35 h 70"/>
                  <a:gd name="T14" fmla="*/ 34 w 69"/>
                  <a:gd name="T15" fmla="*/ 58 h 70"/>
                  <a:gd name="T16" fmla="*/ 11 w 69"/>
                  <a:gd name="T17" fmla="*/ 35 h 70"/>
                  <a:gd name="T18" fmla="*/ 34 w 69"/>
                  <a:gd name="T19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70">
                    <a:moveTo>
                      <a:pt x="34" y="70"/>
                    </a:moveTo>
                    <a:cubicBezTo>
                      <a:pt x="53" y="70"/>
                      <a:pt x="69" y="54"/>
                      <a:pt x="69" y="35"/>
                    </a:cubicBezTo>
                    <a:cubicBezTo>
                      <a:pt x="69" y="16"/>
                      <a:pt x="53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54"/>
                      <a:pt x="15" y="70"/>
                      <a:pt x="34" y="70"/>
                    </a:cubicBezTo>
                    <a:close/>
                    <a:moveTo>
                      <a:pt x="34" y="12"/>
                    </a:moveTo>
                    <a:cubicBezTo>
                      <a:pt x="47" y="12"/>
                      <a:pt x="57" y="22"/>
                      <a:pt x="57" y="35"/>
                    </a:cubicBezTo>
                    <a:cubicBezTo>
                      <a:pt x="57" y="48"/>
                      <a:pt x="47" y="58"/>
                      <a:pt x="34" y="58"/>
                    </a:cubicBezTo>
                    <a:cubicBezTo>
                      <a:pt x="22" y="58"/>
                      <a:pt x="11" y="48"/>
                      <a:pt x="11" y="35"/>
                    </a:cubicBezTo>
                    <a:cubicBezTo>
                      <a:pt x="11" y="22"/>
                      <a:pt x="22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086235" y="2722802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6A085"/>
                  </a:solidFill>
                  <a:latin typeface="Lato" panose="020F0502020204030203" pitchFamily="34" charset="0"/>
                </a:rPr>
                <a:t>成果展示</a:t>
              </a:r>
              <a:endParaRPr lang="id-ID" sz="1600" b="1" dirty="0">
                <a:solidFill>
                  <a:srgbClr val="16A085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24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1003" y="342346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6A085"/>
                </a:solidFill>
                <a:latin typeface="Lato" panose="020F0502020204030203" pitchFamily="34" charset="0"/>
              </a:rPr>
              <a:t>需求三</a:t>
            </a:r>
            <a:endParaRPr lang="id-ID" sz="3600" b="1" dirty="0">
              <a:solidFill>
                <a:srgbClr val="16A085"/>
              </a:solidFill>
              <a:latin typeface="Lato" panose="020F050202020403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353" y="2135040"/>
            <a:ext cx="738664" cy="2487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dirty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识别</a:t>
            </a:r>
            <a:r>
              <a:rPr lang="zh-CN" altLang="en-US" sz="3600" b="1" dirty="0" smtClean="0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rPr>
              <a:t>结果</a:t>
            </a:r>
            <a:endParaRPr lang="zh-CN" altLang="en-US" sz="3600" b="1" dirty="0">
              <a:solidFill>
                <a:srgbClr val="16A085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4A4A7F90-4FA0-4D9C-8C46-95EE2C1D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843" y="1707435"/>
            <a:ext cx="9068976" cy="334310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860245" y="5050537"/>
            <a:ext cx="7677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结果文件中的内容</a:t>
            </a:r>
            <a:endParaRPr lang="en-US" altLang="zh-CN" sz="3200" b="1" dirty="0">
              <a:solidFill>
                <a:srgbClr val="16A085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3200" b="1" dirty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（概率越高，</a:t>
            </a:r>
            <a:r>
              <a:rPr lang="zh-CN" altLang="en-US" sz="3200" b="1" dirty="0" smtClean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对应的恶意</a:t>
            </a:r>
            <a:r>
              <a:rPr lang="zh-CN" altLang="en-US" sz="3200" b="1" dirty="0">
                <a:solidFill>
                  <a:srgbClr val="16A085"/>
                </a:solidFill>
                <a:latin typeface="楷体" pitchFamily="49" charset="-122"/>
                <a:ea typeface="楷体" pitchFamily="49" charset="-122"/>
              </a:rPr>
              <a:t>攻击可能性越大）</a:t>
            </a:r>
          </a:p>
        </p:txBody>
      </p:sp>
    </p:spTree>
    <p:extLst>
      <p:ext uri="{BB962C8B-B14F-4D97-AF65-F5344CB8AC3E}">
        <p14:creationId xmlns:p14="http://schemas.microsoft.com/office/powerpoint/2010/main" val="3858953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7" y="0"/>
            <a:ext cx="12193434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751994" y="893044"/>
            <a:ext cx="6811752" cy="3377246"/>
            <a:chOff x="-1376" y="167879"/>
            <a:chExt cx="2418485" cy="1199077"/>
          </a:xfrm>
        </p:grpSpPr>
        <p:grpSp>
          <p:nvGrpSpPr>
            <p:cNvPr id="3" name="Group 25"/>
            <p:cNvGrpSpPr>
              <a:grpSpLocks noChangeAspect="1"/>
            </p:cNvGrpSpPr>
            <p:nvPr/>
          </p:nvGrpSpPr>
          <p:grpSpPr>
            <a:xfrm>
              <a:off x="762651" y="167879"/>
              <a:ext cx="900000" cy="900000"/>
              <a:chOff x="5385173" y="1917525"/>
              <a:chExt cx="1440000" cy="1440000"/>
            </a:xfrm>
          </p:grpSpPr>
          <p:sp>
            <p:nvSpPr>
              <p:cNvPr id="4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60"/>
            <p:cNvGrpSpPr/>
            <p:nvPr/>
          </p:nvGrpSpPr>
          <p:grpSpPr>
            <a:xfrm>
              <a:off x="1005129" y="423754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7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9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-1376" y="1089603"/>
              <a:ext cx="2418485" cy="277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F39C10"/>
                  </a:solidFill>
                  <a:latin typeface="Lato" panose="020F0502020204030203" pitchFamily="34" charset="0"/>
                </a:rPr>
                <a:t>需求创新</a:t>
              </a:r>
              <a:endParaRPr lang="id-ID" sz="44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634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3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6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39C10"/>
                  </a:solidFill>
                  <a:latin typeface="Lato" panose="020F0502020204030203" pitchFamily="34" charset="0"/>
                </a:rPr>
                <a:t>需求创新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26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4310" y="503261"/>
            <a:ext cx="368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Lato" panose="020F0502020204030203" pitchFamily="34" charset="0"/>
              </a:rPr>
              <a:t>正偏离创新点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336457"/>
              </p:ext>
            </p:extLst>
          </p:nvPr>
        </p:nvGraphicFramePr>
        <p:xfrm>
          <a:off x="2204308" y="1558636"/>
          <a:ext cx="8201914" cy="3948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19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67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/>
                        <a:t>正偏离创新点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1729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baseline="0" dirty="0" smtClean="0"/>
                        <a:t>                                         </a:t>
                      </a:r>
                      <a:r>
                        <a:rPr lang="en-US" altLang="zh-CN" b="1" dirty="0" smtClean="0"/>
                        <a:t>1.</a:t>
                      </a:r>
                      <a:r>
                        <a:rPr lang="zh-CN" altLang="en-US" b="1" dirty="0" smtClean="0"/>
                        <a:t>使用</a:t>
                      </a:r>
                      <a:r>
                        <a:rPr lang="en-US" altLang="zh-CN" b="1" dirty="0" smtClean="0"/>
                        <a:t>ELK</a:t>
                      </a:r>
                      <a:r>
                        <a:rPr lang="zh-CN" altLang="en-US" b="1" dirty="0" smtClean="0"/>
                        <a:t>实时监控数据；</a:t>
                      </a:r>
                      <a:endParaRPr lang="en-US" altLang="zh-C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26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                                        </a:t>
                      </a:r>
                      <a:r>
                        <a:rPr lang="en-US" altLang="zh-CN" b="1" baseline="0" dirty="0" smtClean="0"/>
                        <a:t> </a:t>
                      </a:r>
                      <a:r>
                        <a:rPr lang="en-US" altLang="zh-CN" b="1" dirty="0" smtClean="0"/>
                        <a:t>2.</a:t>
                      </a:r>
                      <a:r>
                        <a:rPr lang="zh-CN" altLang="en-US" b="1" dirty="0" smtClean="0"/>
                        <a:t>使用</a:t>
                      </a:r>
                      <a:r>
                        <a:rPr lang="en-US" altLang="zh-CN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Tensorboard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可视化神经网络；</a:t>
                      </a:r>
                      <a:endParaRPr lang="en-US" altLang="zh-CN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69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     3.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</a:t>
                      </a:r>
                      <a:r>
                        <a:rPr lang="en-US" altLang="zh-CN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可视化模型的训练效果；</a:t>
                      </a:r>
                      <a:endParaRPr lang="en-US" altLang="zh-CN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26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     4.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</a:t>
                      </a:r>
                      <a:r>
                        <a:rPr lang="en-US" altLang="zh-CN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Kibana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实时可视化最终识别结果；</a:t>
                      </a:r>
                      <a:endParaRPr lang="en-US" altLang="zh-CN" sz="18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232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     5.</a:t>
                      </a:r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</a:t>
                      </a:r>
                      <a:r>
                        <a:rPr lang="zh-CN" altLang="en-US" b="1" dirty="0" smtClean="0"/>
                        <a:t>封锁恶意</a:t>
                      </a:r>
                      <a:r>
                        <a:rPr lang="en-US" altLang="zh-CN" b="1" dirty="0" smtClean="0"/>
                        <a:t>IP</a:t>
                      </a:r>
                      <a:r>
                        <a:rPr lang="zh-CN" altLang="en-US" b="1" dirty="0" smtClean="0"/>
                        <a:t>、邮件告警；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26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                                         6.</a:t>
                      </a:r>
                      <a:r>
                        <a:rPr lang="zh-CN" altLang="en-US" b="1" dirty="0" smtClean="0"/>
                        <a:t>使用</a:t>
                      </a:r>
                      <a:r>
                        <a:rPr lang="en-US" altLang="zh-CN" b="1" dirty="0" err="1" smtClean="0"/>
                        <a:t>Zabbix</a:t>
                      </a:r>
                      <a:r>
                        <a:rPr lang="zh-CN" altLang="en-US" b="1" dirty="0" smtClean="0"/>
                        <a:t>实时监控网站服务器性能；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269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b="1" dirty="0" smtClean="0"/>
                        <a:t>                                         7.</a:t>
                      </a:r>
                      <a:r>
                        <a:rPr lang="zh-CN" altLang="en-US" b="1" dirty="0" smtClean="0"/>
                        <a:t>“一条龙”实现实时预测、拦截、告警、监控的联动。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636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27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38059" y="365289"/>
            <a:ext cx="330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16A085"/>
                </a:solidFill>
                <a:latin typeface="Lato" panose="020F0502020204030203" pitchFamily="34" charset="0"/>
              </a:defRPr>
            </a:lvl1pPr>
          </a:lstStyle>
          <a:p>
            <a:r>
              <a:rPr lang="zh-CN" altLang="en-US" dirty="0" smtClean="0">
                <a:solidFill>
                  <a:srgbClr val="F39C10"/>
                </a:solidFill>
              </a:rPr>
              <a:t>实时监控数据</a:t>
            </a:r>
            <a:endParaRPr lang="id-ID" dirty="0">
              <a:solidFill>
                <a:srgbClr val="F39C1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0193" y="1850674"/>
            <a:ext cx="738664" cy="39064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39C10"/>
                </a:solidFill>
                <a:latin typeface="Lato" panose="020F0502020204030203" pitchFamily="34" charset="0"/>
              </a:rPr>
              <a:t>ELK</a:t>
            </a:r>
            <a:r>
              <a:rPr lang="zh-CN" altLang="en-US" sz="3600" b="1" dirty="0">
                <a:solidFill>
                  <a:srgbClr val="F39C10"/>
                </a:solidFill>
                <a:latin typeface="Lato" panose="020F0502020204030203" pitchFamily="34" charset="0"/>
              </a:rPr>
              <a:t>实时监控数据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9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35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32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34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</a:t>
              </a:r>
              <a:r>
                <a:rPr lang="zh-CN" altLang="en-US" sz="1600" b="1" dirty="0">
                  <a:solidFill>
                    <a:srgbClr val="F39C10"/>
                  </a:solidFill>
                  <a:latin typeface="Lato" panose="020F0502020204030203" pitchFamily="34" charset="0"/>
                </a:rPr>
                <a:t>一</a:t>
              </a:r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55" y="1462966"/>
            <a:ext cx="8093053" cy="47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187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77" y="1462966"/>
            <a:ext cx="6882345" cy="226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28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4310" y="503261"/>
            <a:ext cx="368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Lato" panose="020F0502020204030203" pitchFamily="34" charset="0"/>
              </a:rPr>
              <a:t>可视化神经网络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5678" y="1209039"/>
            <a:ext cx="406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测试集的</a:t>
            </a:r>
            <a:r>
              <a:rPr lang="zh-CN" altLang="en-US" sz="24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损失率趋势</a:t>
            </a:r>
            <a:endParaRPr lang="id-ID" sz="24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39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45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0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42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44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需求三创新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857" y="4062687"/>
            <a:ext cx="6882345" cy="199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536543" y="3601022"/>
            <a:ext cx="459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测试集</a:t>
            </a:r>
            <a:r>
              <a:rPr lang="zh-CN" altLang="en-US" sz="24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4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正确率</a:t>
            </a:r>
            <a:r>
              <a:rPr lang="zh-CN" altLang="en-US" sz="24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趋势</a:t>
            </a:r>
            <a:endParaRPr lang="id-ID" sz="24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43634" y="2119745"/>
            <a:ext cx="279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b="1" dirty="0" err="1">
                <a:solidFill>
                  <a:srgbClr val="F39C10"/>
                </a:solidFill>
                <a:latin typeface="Lato" panose="020F0502020204030203" pitchFamily="34" charset="0"/>
              </a:rPr>
              <a:t>Tensorboard</a:t>
            </a:r>
            <a:endParaRPr lang="zh-CN" altLang="en-US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9345" y="2636505"/>
            <a:ext cx="4603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39C10"/>
                </a:solidFill>
                <a:latin typeface="Lato" panose="020F0502020204030203" pitchFamily="34" charset="0"/>
              </a:rPr>
              <a:t>可视化神经网络</a:t>
            </a:r>
          </a:p>
        </p:txBody>
      </p:sp>
    </p:spTree>
    <p:extLst>
      <p:ext uri="{BB962C8B-B14F-4D97-AF65-F5344CB8AC3E}">
        <p14:creationId xmlns:p14="http://schemas.microsoft.com/office/powerpoint/2010/main" val="2490939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5" y="1462966"/>
            <a:ext cx="7010456" cy="229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3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6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需求三创新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29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4310" y="503261"/>
            <a:ext cx="368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Lato" panose="020F0502020204030203" pitchFamily="34" charset="0"/>
              </a:rPr>
              <a:t>可视化神经网络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48630" y="1232133"/>
            <a:ext cx="407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验证集的</a:t>
            </a:r>
            <a:r>
              <a:rPr lang="zh-CN" altLang="en-US" sz="24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损失率趋势</a:t>
            </a:r>
            <a:endParaRPr lang="id-ID" sz="24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324" y="4076910"/>
            <a:ext cx="6946957" cy="245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268729" y="3621967"/>
            <a:ext cx="363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验证集</a:t>
            </a:r>
            <a:r>
              <a:rPr lang="zh-CN" altLang="en-US" sz="24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4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正确率</a:t>
            </a:r>
            <a:r>
              <a:rPr lang="zh-CN" altLang="en-US" sz="24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趋势</a:t>
            </a:r>
            <a:endParaRPr lang="id-ID" sz="24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9345" y="2636505"/>
            <a:ext cx="4603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39C10"/>
                </a:solidFill>
                <a:latin typeface="Lato" panose="020F0502020204030203" pitchFamily="34" charset="0"/>
              </a:rPr>
              <a:t>可视化神经网络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43634" y="2119745"/>
            <a:ext cx="279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pPr algn="ctr"/>
            <a:r>
              <a:rPr lang="en-US" altLang="zh-CN" b="1" dirty="0" err="1">
                <a:solidFill>
                  <a:srgbClr val="F39C10"/>
                </a:solidFill>
                <a:latin typeface="Lato" panose="020F0502020204030203" pitchFamily="34" charset="0"/>
              </a:rPr>
              <a:t>Tensorboard</a:t>
            </a:r>
            <a:endParaRPr lang="zh-CN" altLang="en-US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34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0946" y="172418"/>
            <a:ext cx="2418485" cy="1251795"/>
            <a:chOff x="1222567" y="1801193"/>
            <a:chExt cx="2418485" cy="1251795"/>
          </a:xfrm>
        </p:grpSpPr>
        <p:grpSp>
          <p:nvGrpSpPr>
            <p:cNvPr id="2" name="Group 11"/>
            <p:cNvGrpSpPr>
              <a:grpSpLocks noChangeAspect="1"/>
            </p:cNvGrpSpPr>
            <p:nvPr/>
          </p:nvGrpSpPr>
          <p:grpSpPr>
            <a:xfrm>
              <a:off x="1986594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2227616" y="2064784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6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5C5C5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5C5C5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22567" y="2714434"/>
              <a:ext cx="2418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Lato" panose="020F0502020204030203" pitchFamily="34" charset="0"/>
                  <a:ea typeface="宋体" panose="02010600030101010101" pitchFamily="2" charset="-122"/>
                  <a:cs typeface="+mn-cs"/>
                </a:rPr>
                <a:t>设计方案</a:t>
              </a:r>
              <a:endParaRPr kumimoji="0" lang="id-ID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 panose="020F0502020204030203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D221A3-D8C5-4ECD-A65E-1259E4903984}" type="slidenum">
              <a:rPr kumimoji="0" lang="id-ID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8723" y="2293891"/>
            <a:ext cx="85843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命题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背景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公司网站</a:t>
            </a:r>
            <a:r>
              <a:rPr kumimoji="0" lang="zh-CN" alt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遭受恶意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攻击，需要通过深度</a:t>
            </a:r>
            <a:r>
              <a:rPr kumimoji="0" lang="zh-CN" alt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学习技术将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该网站所遭受的恶意攻击识别出来，并采取相应防护措施保护网站安全。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74887" y="353262"/>
            <a:ext cx="20377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 panose="020F0502020204030203" pitchFamily="34" charset="0"/>
                <a:ea typeface="宋体" panose="02010600030101010101" pitchFamily="2" charset="-122"/>
                <a:cs typeface="+mn-cs"/>
              </a:rPr>
              <a:t>命题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 panose="020F0502020204030203" pitchFamily="34" charset="0"/>
                <a:ea typeface="宋体" panose="02010600030101010101" pitchFamily="2" charset="-122"/>
                <a:cs typeface="+mn-cs"/>
              </a:rPr>
              <a:t>背景</a:t>
            </a:r>
            <a:endParaRPr kumimoji="0" lang="id-ID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625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60" y="1315879"/>
            <a:ext cx="7914437" cy="4451871"/>
          </a:xfrm>
          <a:prstGeom prst="rect">
            <a:avLst/>
          </a:prstGeom>
        </p:spPr>
      </p:pic>
      <p:pic>
        <p:nvPicPr>
          <p:cNvPr id="17" name="图片 16" descr="C:\Users\admin\Documents\Tencent Files\576428168\Image\C2C\966B7B05FAF5ED48BAB7BCFD0A26B9F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952" y="1149590"/>
            <a:ext cx="7801986" cy="4784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3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6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需求三创新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30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4310" y="503261"/>
            <a:ext cx="368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Lato" panose="020F0502020204030203" pitchFamily="34" charset="0"/>
              </a:rPr>
              <a:t>高维向量</a:t>
            </a:r>
            <a:r>
              <a:rPr lang="zh-CN" altLang="en-US" sz="3600" b="1" dirty="0" smtClean="0">
                <a:solidFill>
                  <a:srgbClr val="F39C10"/>
                </a:solidFill>
                <a:latin typeface="Lato" panose="020F0502020204030203" pitchFamily="34" charset="0"/>
              </a:rPr>
              <a:t>可视化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62175" y="5610873"/>
            <a:ext cx="566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训练</a:t>
            </a:r>
            <a:r>
              <a:rPr lang="en-US" altLang="zh-CN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300</a:t>
            </a:r>
            <a:r>
              <a:rPr lang="zh-CN" altLang="en-US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遍时的三维效果图</a:t>
            </a:r>
            <a:endParaRPr lang="id-ID" sz="36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62175" y="5631666"/>
            <a:ext cx="584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训练</a:t>
            </a:r>
            <a:r>
              <a:rPr lang="en-US" altLang="zh-CN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遍时的三维效果图</a:t>
            </a:r>
            <a:endParaRPr lang="id-ID" sz="36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6110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:\1359698758\FileRecv\Figure_1-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745" y="4052213"/>
            <a:ext cx="4903482" cy="24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45" y="1774029"/>
            <a:ext cx="5441214" cy="2462590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74" y="3926967"/>
            <a:ext cx="5522190" cy="270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43" y="1826338"/>
            <a:ext cx="5630451" cy="25482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52" y="4052213"/>
            <a:ext cx="5368075" cy="242948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3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6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需求三创新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38060" y="599962"/>
            <a:ext cx="4072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39C10"/>
                </a:solidFill>
                <a:latin typeface="Lato" panose="020F0502020204030203" pitchFamily="34" charset="0"/>
              </a:rPr>
              <a:t>模型检测未知攻击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52" y="1843633"/>
            <a:ext cx="5406532" cy="2446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62514" y="1512419"/>
            <a:ext cx="566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以输入维度作图</a:t>
            </a:r>
            <a:endParaRPr lang="id-ID" sz="28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514" y="3926967"/>
            <a:ext cx="566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以输出结果作图</a:t>
            </a:r>
            <a:endParaRPr lang="id-ID" sz="28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992559" y="2976920"/>
            <a:ext cx="594541" cy="325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8265649" y="2944966"/>
            <a:ext cx="594541" cy="325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3987479" y="5284284"/>
            <a:ext cx="594541" cy="325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8248649" y="5281498"/>
            <a:ext cx="594541" cy="325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66669" y="2500775"/>
            <a:ext cx="1477032" cy="113261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135170" y="2455695"/>
            <a:ext cx="986882" cy="104245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869836" y="4802143"/>
            <a:ext cx="792380" cy="55555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892144" y="5036723"/>
            <a:ext cx="626097" cy="49512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31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88146" y="2397453"/>
            <a:ext cx="672044" cy="66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zh-CN" altLang="en-US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更新模型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19845" y="4701909"/>
            <a:ext cx="672044" cy="66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zh-CN" altLang="en-US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更新模型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48727" y="2420749"/>
            <a:ext cx="67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zh-CN" altLang="en-US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未知攻击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06792" y="4711362"/>
            <a:ext cx="67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algn="ctr"/>
            <a:r>
              <a:rPr lang="zh-CN" altLang="en-US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未知攻击</a:t>
            </a:r>
          </a:p>
        </p:txBody>
      </p:sp>
    </p:spTree>
    <p:extLst>
      <p:ext uri="{BB962C8B-B14F-4D97-AF65-F5344CB8AC3E}">
        <p14:creationId xmlns:p14="http://schemas.microsoft.com/office/powerpoint/2010/main" val="1827881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0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32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83269" y="342346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39C10"/>
                </a:solidFill>
                <a:latin typeface="Lato" panose="020F0502020204030203" pitchFamily="34" charset="0"/>
              </a:rPr>
              <a:t>实时防控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193" y="1562017"/>
            <a:ext cx="738664" cy="44265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实时的防控措施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33662" y="5525814"/>
            <a:ext cx="917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防火墙封锁恶意攻击</a:t>
            </a:r>
            <a:r>
              <a:rPr lang="en-US" altLang="zh-CN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IP</a:t>
            </a:r>
            <a:r>
              <a:rPr lang="zh-CN" altLang="en-US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后该</a:t>
            </a:r>
            <a:r>
              <a:rPr lang="en-US" altLang="zh-CN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IP</a:t>
            </a:r>
            <a:r>
              <a:rPr lang="zh-CN" altLang="en-US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无法访问网站</a:t>
            </a:r>
            <a:endParaRPr lang="zh-CN" altLang="en-US" sz="36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768" y="5550295"/>
            <a:ext cx="831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IPset</a:t>
            </a:r>
            <a:r>
              <a:rPr lang="zh-CN" altLang="en-US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提取神经网络识别的恶意攻击</a:t>
            </a:r>
            <a:r>
              <a:rPr lang="en-US" altLang="zh-CN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IP</a:t>
            </a:r>
            <a:endParaRPr lang="zh-CN" altLang="en-US" sz="36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88" y="1355705"/>
            <a:ext cx="4762785" cy="417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2992512" y="1355705"/>
            <a:ext cx="7252924" cy="419459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2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37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25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36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需求四创新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231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33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1461" y="365289"/>
            <a:ext cx="318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39C10"/>
                </a:solidFill>
                <a:latin typeface="Lato" panose="020F0502020204030203" pitchFamily="34" charset="0"/>
              </a:rPr>
              <a:t>实时防控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396" y="1853117"/>
            <a:ext cx="738664" cy="37261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实时邮件告警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1858" y="5281187"/>
            <a:ext cx="67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邮件通知管理员，恶意</a:t>
            </a:r>
            <a:r>
              <a:rPr lang="en-US" altLang="zh-CN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IP</a:t>
            </a:r>
            <a:r>
              <a:rPr lang="zh-CN" altLang="en-US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可溯源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2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28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25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7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需求四创新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50" y="1181256"/>
            <a:ext cx="7357630" cy="409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007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34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1713" y="503261"/>
            <a:ext cx="390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39C10"/>
                </a:solidFill>
                <a:latin typeface="Lato" panose="020F0502020204030203" pitchFamily="34" charset="0"/>
              </a:rPr>
              <a:t>处理模型识别误报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2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28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25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7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需求四创新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61967" y="1853117"/>
            <a:ext cx="649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65218" y="2037783"/>
            <a:ext cx="84374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不断提高</a:t>
            </a:r>
            <a:r>
              <a:rPr lang="zh-CN" altLang="en-US" sz="2400" b="1" dirty="0"/>
              <a:t>神经网络的</a:t>
            </a:r>
            <a:r>
              <a:rPr lang="zh-CN" altLang="en-US" sz="2400" b="1" dirty="0">
                <a:solidFill>
                  <a:srgbClr val="FF0000"/>
                </a:solidFill>
              </a:rPr>
              <a:t>训练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准确率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indent="457200"/>
            <a:r>
              <a:rPr lang="en-US" altLang="zh-CN" sz="2400" b="1" dirty="0" smtClean="0"/>
              <a:t>2.</a:t>
            </a:r>
            <a:r>
              <a:rPr lang="zh-CN" altLang="en-US" sz="2400" b="1" dirty="0"/>
              <a:t>对输入和输出数据进行</a:t>
            </a:r>
            <a:r>
              <a:rPr lang="zh-CN" altLang="en-US" sz="2400" b="1" dirty="0">
                <a:solidFill>
                  <a:srgbClr val="FF0000"/>
                </a:solidFill>
              </a:rPr>
              <a:t>关联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分析</a:t>
            </a:r>
            <a:r>
              <a:rPr lang="zh-CN" altLang="en-US" sz="2400" b="1" dirty="0" smtClean="0"/>
              <a:t>。</a:t>
            </a:r>
            <a:endParaRPr lang="en-US" altLang="zh-CN" sz="2400" b="1" dirty="0"/>
          </a:p>
          <a:p>
            <a:pPr indent="457200"/>
            <a:r>
              <a:rPr lang="zh-CN" altLang="en-US" sz="2400" b="1" dirty="0" smtClean="0"/>
              <a:t>一</a:t>
            </a:r>
            <a:r>
              <a:rPr lang="zh-CN" altLang="en-US" sz="2400" b="1" dirty="0"/>
              <a:t>次成功的攻击行为一定会引起</a:t>
            </a:r>
            <a:r>
              <a:rPr lang="zh-CN" altLang="en-US" sz="2400" b="1" dirty="0" smtClean="0"/>
              <a:t>程序、服务</a:t>
            </a:r>
            <a:r>
              <a:rPr lang="zh-CN" altLang="en-US" sz="2400" b="1" dirty="0"/>
              <a:t>的异常输出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输出数据、响应时间、其他行为等等</a:t>
            </a:r>
            <a:r>
              <a:rPr lang="en-US" altLang="zh-CN" sz="2400" b="1" dirty="0"/>
              <a:t>)</a:t>
            </a:r>
            <a:r>
              <a:rPr lang="zh-CN" altLang="en-US" sz="2400" b="1" dirty="0" smtClean="0"/>
              <a:t>。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引入关联</a:t>
            </a:r>
            <a:r>
              <a:rPr lang="zh-CN" altLang="en-US" sz="2400" b="1" dirty="0">
                <a:solidFill>
                  <a:srgbClr val="FF0000"/>
                </a:solidFill>
              </a:rPr>
              <a:t>引擎查看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该疑似攻击对应</a:t>
            </a:r>
            <a:r>
              <a:rPr lang="zh-CN" altLang="en-US" sz="2400" b="1" dirty="0">
                <a:solidFill>
                  <a:srgbClr val="FF0000"/>
                </a:solidFill>
              </a:rPr>
              <a:t>的输出数据是否有异常</a:t>
            </a:r>
            <a:r>
              <a:rPr lang="zh-CN" altLang="en-US" sz="2400" b="1" dirty="0"/>
              <a:t>，如果存在异常才认定</a:t>
            </a:r>
            <a:r>
              <a:rPr lang="zh-CN" altLang="en-US" sz="2400" b="1" dirty="0" smtClean="0"/>
              <a:t>为恶意攻击。</a:t>
            </a:r>
            <a:endParaRPr lang="en-US" altLang="zh-CN" sz="2400" b="1" dirty="0" smtClean="0"/>
          </a:p>
          <a:p>
            <a:pPr indent="457200"/>
            <a:r>
              <a:rPr lang="en-US" altLang="zh-CN" sz="2400" b="1" dirty="0" smtClean="0"/>
              <a:t>3.</a:t>
            </a:r>
            <a:r>
              <a:rPr lang="zh-CN" altLang="en-US" sz="2400" b="1" dirty="0" smtClean="0"/>
              <a:t>“误封”用户通过</a:t>
            </a:r>
            <a:r>
              <a:rPr lang="zh-CN" altLang="en-US" sz="2400" b="1" dirty="0"/>
              <a:t>其他正常用户向网站递交</a:t>
            </a:r>
            <a:r>
              <a:rPr lang="zh-CN" altLang="en-US" sz="2400" b="1" dirty="0">
                <a:solidFill>
                  <a:srgbClr val="FF0000"/>
                </a:solidFill>
              </a:rPr>
              <a:t>“黑名单误封处理申请”</a:t>
            </a:r>
            <a:r>
              <a:rPr lang="zh-CN" altLang="en-US" sz="2400" b="1" dirty="0"/>
              <a:t>进行解封</a:t>
            </a:r>
            <a:r>
              <a:rPr lang="en-US" altLang="zh-CN" sz="2400" b="1" dirty="0"/>
              <a:t>IP</a:t>
            </a:r>
            <a:r>
              <a:rPr lang="zh-CN" altLang="en-US" sz="2400" b="1" dirty="0"/>
              <a:t>认证。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8494" y="1882872"/>
            <a:ext cx="1292662" cy="42685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如何降低模型误报率，</a:t>
            </a:r>
            <a:endParaRPr lang="zh-CN" altLang="en-US" sz="36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处理黑名单误封用户</a:t>
            </a:r>
            <a:endParaRPr lang="zh-CN" altLang="en-US" sz="3600" b="1" dirty="0">
              <a:solidFill>
                <a:srgbClr val="F39C1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1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35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0951" y="443575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Lato" panose="020F0502020204030203" pitchFamily="34" charset="0"/>
              </a:rPr>
              <a:t>性能监控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241" y="1287013"/>
            <a:ext cx="738664" cy="53950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网站服务器性能监控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0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26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需求四创新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68" y="1462966"/>
            <a:ext cx="9201764" cy="413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68" y="1638189"/>
            <a:ext cx="93345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98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44" y="1209039"/>
            <a:ext cx="9051142" cy="489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30" y="1265289"/>
            <a:ext cx="9248569" cy="453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36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0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26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需求四创新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50560" y="1209039"/>
            <a:ext cx="738664" cy="53950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网站服务器性能监控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60951" y="443575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Lato" panose="020F0502020204030203" pitchFamily="34" charset="0"/>
              </a:rPr>
              <a:t>性能监控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64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37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0283" y="365289"/>
            <a:ext cx="2418485" cy="1273630"/>
            <a:chOff x="127721" y="158354"/>
            <a:chExt cx="2418485" cy="1273630"/>
          </a:xfrm>
        </p:grpSpPr>
        <p:grpSp>
          <p:nvGrpSpPr>
            <p:cNvPr id="20" name="Group 25"/>
            <p:cNvGrpSpPr>
              <a:grpSpLocks noChangeAspect="1"/>
            </p:cNvGrpSpPr>
            <p:nvPr/>
          </p:nvGrpSpPr>
          <p:grpSpPr>
            <a:xfrm>
              <a:off x="891748" y="158354"/>
              <a:ext cx="900000" cy="900000"/>
              <a:chOff x="5385173" y="1917525"/>
              <a:chExt cx="1440000" cy="1440000"/>
            </a:xfrm>
          </p:grpSpPr>
          <p:sp>
            <p:nvSpPr>
              <p:cNvPr id="26" name="Oval 26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Oval 27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60"/>
            <p:cNvGrpSpPr/>
            <p:nvPr/>
          </p:nvGrpSpPr>
          <p:grpSpPr>
            <a:xfrm>
              <a:off x="1134226" y="414229"/>
              <a:ext cx="422173" cy="356663"/>
              <a:chOff x="13828713" y="2805113"/>
              <a:chExt cx="1381125" cy="1166812"/>
            </a:xfrm>
            <a:solidFill>
              <a:schemeClr val="bg1"/>
            </a:solidFill>
          </p:grpSpPr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27721" y="1080078"/>
              <a:ext cx="2418485" cy="35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39C10"/>
                  </a:solidFill>
                  <a:latin typeface="Lato" panose="020F0502020204030203" pitchFamily="34" charset="0"/>
                </a:rPr>
                <a:t>需求四创新</a:t>
              </a:r>
              <a:endParaRPr lang="id-ID" sz="1600" b="1" dirty="0">
                <a:solidFill>
                  <a:srgbClr val="F39C10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48651" y="1652357"/>
            <a:ext cx="1292662" cy="46996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F39C10"/>
                </a:solidFill>
                <a:latin typeface="楷体" pitchFamily="49" charset="-122"/>
                <a:ea typeface="楷体" pitchFamily="49" charset="-122"/>
              </a:rPr>
              <a:t>“一条龙”实时预测、拦截、告警、监控。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60951" y="443575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39C10"/>
                </a:solidFill>
                <a:latin typeface="Lato" panose="020F0502020204030203" pitchFamily="34" charset="0"/>
              </a:rPr>
              <a:t>性能监控</a:t>
            </a:r>
            <a:endParaRPr lang="id-ID" sz="3600" b="1" dirty="0">
              <a:solidFill>
                <a:srgbClr val="F39C10"/>
              </a:solidFill>
              <a:latin typeface="Lato" panose="020F050202020403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31" y="1652357"/>
            <a:ext cx="87058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620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7" y="0"/>
            <a:ext cx="12193434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653190" y="913936"/>
            <a:ext cx="6885619" cy="3392680"/>
            <a:chOff x="-1672" y="153368"/>
            <a:chExt cx="2418485" cy="1191635"/>
          </a:xfrm>
        </p:grpSpPr>
        <p:grpSp>
          <p:nvGrpSpPr>
            <p:cNvPr id="3" name="Group 22"/>
            <p:cNvGrpSpPr>
              <a:grpSpLocks noChangeAspect="1"/>
            </p:cNvGrpSpPr>
            <p:nvPr/>
          </p:nvGrpSpPr>
          <p:grpSpPr>
            <a:xfrm>
              <a:off x="757325" y="153368"/>
              <a:ext cx="900000" cy="900000"/>
              <a:chOff x="5385173" y="1917525"/>
              <a:chExt cx="1440000" cy="1440000"/>
            </a:xfrm>
          </p:grpSpPr>
          <p:sp>
            <p:nvSpPr>
              <p:cNvPr id="4" name="Oval 23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Oval 24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48"/>
            <p:cNvGrpSpPr>
              <a:grpSpLocks noChangeAspect="1"/>
            </p:cNvGrpSpPr>
            <p:nvPr/>
          </p:nvGrpSpPr>
          <p:grpSpPr>
            <a:xfrm>
              <a:off x="959215" y="350239"/>
              <a:ext cx="487503" cy="487503"/>
              <a:chOff x="-2771775" y="66675"/>
              <a:chExt cx="827087" cy="827088"/>
            </a:xfrm>
            <a:solidFill>
              <a:schemeClr val="bg1"/>
            </a:solidFill>
          </p:grpSpPr>
          <p:sp>
            <p:nvSpPr>
              <p:cNvPr id="7" name="Freeform 19"/>
              <p:cNvSpPr>
                <a:spLocks noEditPoints="1"/>
              </p:cNvSpPr>
              <p:nvPr/>
            </p:nvSpPr>
            <p:spPr bwMode="auto">
              <a:xfrm>
                <a:off x="-2771775" y="66675"/>
                <a:ext cx="827087" cy="827088"/>
              </a:xfrm>
              <a:custGeom>
                <a:avLst/>
                <a:gdLst>
                  <a:gd name="T0" fmla="*/ 188 w 220"/>
                  <a:gd name="T1" fmla="*/ 83 h 220"/>
                  <a:gd name="T2" fmla="*/ 196 w 220"/>
                  <a:gd name="T3" fmla="*/ 56 h 220"/>
                  <a:gd name="T4" fmla="*/ 181 w 220"/>
                  <a:gd name="T5" fmla="*/ 26 h 220"/>
                  <a:gd name="T6" fmla="*/ 164 w 220"/>
                  <a:gd name="T7" fmla="*/ 24 h 220"/>
                  <a:gd name="T8" fmla="*/ 137 w 220"/>
                  <a:gd name="T9" fmla="*/ 32 h 220"/>
                  <a:gd name="T10" fmla="*/ 119 w 220"/>
                  <a:gd name="T11" fmla="*/ 0 h 220"/>
                  <a:gd name="T12" fmla="*/ 87 w 220"/>
                  <a:gd name="T13" fmla="*/ 11 h 220"/>
                  <a:gd name="T14" fmla="*/ 74 w 220"/>
                  <a:gd name="T15" fmla="*/ 36 h 220"/>
                  <a:gd name="T16" fmla="*/ 49 w 220"/>
                  <a:gd name="T17" fmla="*/ 22 h 220"/>
                  <a:gd name="T18" fmla="*/ 26 w 220"/>
                  <a:gd name="T19" fmla="*/ 39 h 220"/>
                  <a:gd name="T20" fmla="*/ 36 w 220"/>
                  <a:gd name="T21" fmla="*/ 74 h 220"/>
                  <a:gd name="T22" fmla="*/ 11 w 220"/>
                  <a:gd name="T23" fmla="*/ 87 h 220"/>
                  <a:gd name="T24" fmla="*/ 0 w 220"/>
                  <a:gd name="T25" fmla="*/ 119 h 220"/>
                  <a:gd name="T26" fmla="*/ 32 w 220"/>
                  <a:gd name="T27" fmla="*/ 137 h 220"/>
                  <a:gd name="T28" fmla="*/ 24 w 220"/>
                  <a:gd name="T29" fmla="*/ 164 h 220"/>
                  <a:gd name="T30" fmla="*/ 39 w 220"/>
                  <a:gd name="T31" fmla="*/ 194 h 220"/>
                  <a:gd name="T32" fmla="*/ 56 w 220"/>
                  <a:gd name="T33" fmla="*/ 196 h 220"/>
                  <a:gd name="T34" fmla="*/ 83 w 220"/>
                  <a:gd name="T35" fmla="*/ 188 h 220"/>
                  <a:gd name="T36" fmla="*/ 101 w 220"/>
                  <a:gd name="T37" fmla="*/ 220 h 220"/>
                  <a:gd name="T38" fmla="*/ 133 w 220"/>
                  <a:gd name="T39" fmla="*/ 209 h 220"/>
                  <a:gd name="T40" fmla="*/ 146 w 220"/>
                  <a:gd name="T41" fmla="*/ 184 h 220"/>
                  <a:gd name="T42" fmla="*/ 171 w 220"/>
                  <a:gd name="T43" fmla="*/ 198 h 220"/>
                  <a:gd name="T44" fmla="*/ 194 w 220"/>
                  <a:gd name="T45" fmla="*/ 181 h 220"/>
                  <a:gd name="T46" fmla="*/ 184 w 220"/>
                  <a:gd name="T47" fmla="*/ 146 h 220"/>
                  <a:gd name="T48" fmla="*/ 209 w 220"/>
                  <a:gd name="T49" fmla="*/ 133 h 220"/>
                  <a:gd name="T50" fmla="*/ 220 w 220"/>
                  <a:gd name="T51" fmla="*/ 101 h 220"/>
                  <a:gd name="T52" fmla="*/ 185 w 220"/>
                  <a:gd name="T53" fmla="*/ 124 h 220"/>
                  <a:gd name="T54" fmla="*/ 172 w 220"/>
                  <a:gd name="T55" fmla="*/ 140 h 220"/>
                  <a:gd name="T56" fmla="*/ 185 w 220"/>
                  <a:gd name="T57" fmla="*/ 171 h 220"/>
                  <a:gd name="T58" fmla="*/ 154 w 220"/>
                  <a:gd name="T59" fmla="*/ 173 h 220"/>
                  <a:gd name="T60" fmla="*/ 140 w 220"/>
                  <a:gd name="T61" fmla="*/ 172 h 220"/>
                  <a:gd name="T62" fmla="*/ 124 w 220"/>
                  <a:gd name="T63" fmla="*/ 185 h 220"/>
                  <a:gd name="T64" fmla="*/ 101 w 220"/>
                  <a:gd name="T65" fmla="*/ 206 h 220"/>
                  <a:gd name="T66" fmla="*/ 87 w 220"/>
                  <a:gd name="T67" fmla="*/ 175 h 220"/>
                  <a:gd name="T68" fmla="*/ 74 w 220"/>
                  <a:gd name="T69" fmla="*/ 170 h 220"/>
                  <a:gd name="T70" fmla="*/ 49 w 220"/>
                  <a:gd name="T71" fmla="*/ 185 h 220"/>
                  <a:gd name="T72" fmla="*/ 47 w 220"/>
                  <a:gd name="T73" fmla="*/ 154 h 220"/>
                  <a:gd name="T74" fmla="*/ 45 w 220"/>
                  <a:gd name="T75" fmla="*/ 133 h 220"/>
                  <a:gd name="T76" fmla="*/ 14 w 220"/>
                  <a:gd name="T77" fmla="*/ 119 h 220"/>
                  <a:gd name="T78" fmla="*/ 35 w 220"/>
                  <a:gd name="T79" fmla="*/ 96 h 220"/>
                  <a:gd name="T80" fmla="*/ 48 w 220"/>
                  <a:gd name="T81" fmla="*/ 80 h 220"/>
                  <a:gd name="T82" fmla="*/ 35 w 220"/>
                  <a:gd name="T83" fmla="*/ 49 h 220"/>
                  <a:gd name="T84" fmla="*/ 66 w 220"/>
                  <a:gd name="T85" fmla="*/ 47 h 220"/>
                  <a:gd name="T86" fmla="*/ 80 w 220"/>
                  <a:gd name="T87" fmla="*/ 48 h 220"/>
                  <a:gd name="T88" fmla="*/ 96 w 220"/>
                  <a:gd name="T89" fmla="*/ 35 h 220"/>
                  <a:gd name="T90" fmla="*/ 119 w 220"/>
                  <a:gd name="T91" fmla="*/ 14 h 220"/>
                  <a:gd name="T92" fmla="*/ 133 w 220"/>
                  <a:gd name="T93" fmla="*/ 45 h 220"/>
                  <a:gd name="T94" fmla="*/ 146 w 220"/>
                  <a:gd name="T95" fmla="*/ 50 h 220"/>
                  <a:gd name="T96" fmla="*/ 171 w 220"/>
                  <a:gd name="T97" fmla="*/ 35 h 220"/>
                  <a:gd name="T98" fmla="*/ 173 w 220"/>
                  <a:gd name="T99" fmla="*/ 66 h 220"/>
                  <a:gd name="T100" fmla="*/ 175 w 220"/>
                  <a:gd name="T101" fmla="*/ 87 h 220"/>
                  <a:gd name="T102" fmla="*/ 206 w 220"/>
                  <a:gd name="T103" fmla="*/ 101 h 220"/>
                  <a:gd name="T104" fmla="*/ 185 w 220"/>
                  <a:gd name="T105" fmla="*/ 12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0" h="220">
                    <a:moveTo>
                      <a:pt x="209" y="87"/>
                    </a:moveTo>
                    <a:cubicBezTo>
                      <a:pt x="188" y="83"/>
                      <a:pt x="188" y="83"/>
                      <a:pt x="188" y="83"/>
                    </a:cubicBezTo>
                    <a:cubicBezTo>
                      <a:pt x="187" y="80"/>
                      <a:pt x="186" y="77"/>
                      <a:pt x="184" y="74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200" y="51"/>
                      <a:pt x="199" y="43"/>
                      <a:pt x="194" y="39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79" y="23"/>
                      <a:pt x="175" y="22"/>
                      <a:pt x="171" y="22"/>
                    </a:cubicBezTo>
                    <a:cubicBezTo>
                      <a:pt x="169" y="22"/>
                      <a:pt x="166" y="22"/>
                      <a:pt x="164" y="24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3" y="34"/>
                      <a:pt x="140" y="33"/>
                      <a:pt x="137" y="3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5"/>
                      <a:pt x="126" y="0"/>
                      <a:pt x="11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94" y="0"/>
                      <a:pt x="88" y="5"/>
                      <a:pt x="87" y="11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0" y="33"/>
                      <a:pt x="77" y="34"/>
                      <a:pt x="74" y="36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4" y="22"/>
                      <a:pt x="51" y="22"/>
                      <a:pt x="49" y="22"/>
                    </a:cubicBezTo>
                    <a:cubicBezTo>
                      <a:pt x="45" y="22"/>
                      <a:pt x="41" y="23"/>
                      <a:pt x="39" y="26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1" y="43"/>
                      <a:pt x="20" y="51"/>
                      <a:pt x="24" y="56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4" y="77"/>
                      <a:pt x="33" y="80"/>
                      <a:pt x="32" y="83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5" y="88"/>
                      <a:pt x="0" y="94"/>
                      <a:pt x="0" y="10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6"/>
                      <a:pt x="5" y="132"/>
                      <a:pt x="11" y="133"/>
                    </a:cubicBezTo>
                    <a:cubicBezTo>
                      <a:pt x="32" y="137"/>
                      <a:pt x="32" y="137"/>
                      <a:pt x="32" y="137"/>
                    </a:cubicBezTo>
                    <a:cubicBezTo>
                      <a:pt x="33" y="140"/>
                      <a:pt x="34" y="143"/>
                      <a:pt x="36" y="146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0" y="169"/>
                      <a:pt x="21" y="177"/>
                      <a:pt x="26" y="181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1" y="197"/>
                      <a:pt x="45" y="198"/>
                      <a:pt x="49" y="198"/>
                    </a:cubicBezTo>
                    <a:cubicBezTo>
                      <a:pt x="51" y="198"/>
                      <a:pt x="54" y="198"/>
                      <a:pt x="56" y="196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7" y="186"/>
                      <a:pt x="80" y="187"/>
                      <a:pt x="83" y="188"/>
                    </a:cubicBezTo>
                    <a:cubicBezTo>
                      <a:pt x="87" y="209"/>
                      <a:pt x="87" y="209"/>
                      <a:pt x="87" y="209"/>
                    </a:cubicBezTo>
                    <a:cubicBezTo>
                      <a:pt x="88" y="215"/>
                      <a:pt x="94" y="220"/>
                      <a:pt x="101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26" y="220"/>
                      <a:pt x="132" y="215"/>
                      <a:pt x="133" y="209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40" y="187"/>
                      <a:pt x="143" y="186"/>
                      <a:pt x="146" y="184"/>
                    </a:cubicBezTo>
                    <a:cubicBezTo>
                      <a:pt x="164" y="196"/>
                      <a:pt x="164" y="196"/>
                      <a:pt x="164" y="196"/>
                    </a:cubicBezTo>
                    <a:cubicBezTo>
                      <a:pt x="166" y="198"/>
                      <a:pt x="169" y="198"/>
                      <a:pt x="171" y="198"/>
                    </a:cubicBezTo>
                    <a:cubicBezTo>
                      <a:pt x="175" y="198"/>
                      <a:pt x="179" y="197"/>
                      <a:pt x="181" y="194"/>
                    </a:cubicBezTo>
                    <a:cubicBezTo>
                      <a:pt x="194" y="181"/>
                      <a:pt x="194" y="181"/>
                      <a:pt x="194" y="181"/>
                    </a:cubicBezTo>
                    <a:cubicBezTo>
                      <a:pt x="199" y="177"/>
                      <a:pt x="200" y="169"/>
                      <a:pt x="196" y="164"/>
                    </a:cubicBezTo>
                    <a:cubicBezTo>
                      <a:pt x="184" y="146"/>
                      <a:pt x="184" y="146"/>
                      <a:pt x="184" y="146"/>
                    </a:cubicBezTo>
                    <a:cubicBezTo>
                      <a:pt x="186" y="143"/>
                      <a:pt x="187" y="140"/>
                      <a:pt x="188" y="137"/>
                    </a:cubicBezTo>
                    <a:cubicBezTo>
                      <a:pt x="209" y="133"/>
                      <a:pt x="209" y="133"/>
                      <a:pt x="209" y="133"/>
                    </a:cubicBezTo>
                    <a:cubicBezTo>
                      <a:pt x="215" y="132"/>
                      <a:pt x="220" y="126"/>
                      <a:pt x="220" y="119"/>
                    </a:cubicBezTo>
                    <a:cubicBezTo>
                      <a:pt x="220" y="101"/>
                      <a:pt x="220" y="101"/>
                      <a:pt x="220" y="101"/>
                    </a:cubicBezTo>
                    <a:cubicBezTo>
                      <a:pt x="220" y="94"/>
                      <a:pt x="215" y="88"/>
                      <a:pt x="209" y="87"/>
                    </a:cubicBezTo>
                    <a:close/>
                    <a:moveTo>
                      <a:pt x="185" y="124"/>
                    </a:moveTo>
                    <a:cubicBezTo>
                      <a:pt x="180" y="125"/>
                      <a:pt x="176" y="128"/>
                      <a:pt x="175" y="133"/>
                    </a:cubicBezTo>
                    <a:cubicBezTo>
                      <a:pt x="174" y="135"/>
                      <a:pt x="173" y="138"/>
                      <a:pt x="172" y="140"/>
                    </a:cubicBezTo>
                    <a:cubicBezTo>
                      <a:pt x="170" y="144"/>
                      <a:pt x="170" y="149"/>
                      <a:pt x="173" y="154"/>
                    </a:cubicBezTo>
                    <a:cubicBezTo>
                      <a:pt x="185" y="171"/>
                      <a:pt x="185" y="171"/>
                      <a:pt x="185" y="171"/>
                    </a:cubicBezTo>
                    <a:cubicBezTo>
                      <a:pt x="171" y="185"/>
                      <a:pt x="171" y="185"/>
                      <a:pt x="171" y="185"/>
                    </a:cubicBezTo>
                    <a:cubicBezTo>
                      <a:pt x="154" y="173"/>
                      <a:pt x="154" y="173"/>
                      <a:pt x="154" y="173"/>
                    </a:cubicBezTo>
                    <a:cubicBezTo>
                      <a:pt x="151" y="171"/>
                      <a:pt x="149" y="170"/>
                      <a:pt x="146" y="170"/>
                    </a:cubicBezTo>
                    <a:cubicBezTo>
                      <a:pt x="144" y="170"/>
                      <a:pt x="142" y="171"/>
                      <a:pt x="140" y="172"/>
                    </a:cubicBezTo>
                    <a:cubicBezTo>
                      <a:pt x="138" y="173"/>
                      <a:pt x="135" y="174"/>
                      <a:pt x="133" y="175"/>
                    </a:cubicBezTo>
                    <a:cubicBezTo>
                      <a:pt x="128" y="176"/>
                      <a:pt x="125" y="180"/>
                      <a:pt x="124" y="185"/>
                    </a:cubicBezTo>
                    <a:cubicBezTo>
                      <a:pt x="119" y="206"/>
                      <a:pt x="119" y="206"/>
                      <a:pt x="119" y="206"/>
                    </a:cubicBezTo>
                    <a:cubicBezTo>
                      <a:pt x="101" y="206"/>
                      <a:pt x="101" y="206"/>
                      <a:pt x="101" y="206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95" y="180"/>
                      <a:pt x="92" y="176"/>
                      <a:pt x="87" y="175"/>
                    </a:cubicBezTo>
                    <a:cubicBezTo>
                      <a:pt x="85" y="174"/>
                      <a:pt x="82" y="173"/>
                      <a:pt x="80" y="172"/>
                    </a:cubicBezTo>
                    <a:cubicBezTo>
                      <a:pt x="78" y="171"/>
                      <a:pt x="76" y="170"/>
                      <a:pt x="74" y="170"/>
                    </a:cubicBezTo>
                    <a:cubicBezTo>
                      <a:pt x="71" y="170"/>
                      <a:pt x="69" y="171"/>
                      <a:pt x="66" y="173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50" y="149"/>
                      <a:pt x="50" y="144"/>
                      <a:pt x="48" y="140"/>
                    </a:cubicBezTo>
                    <a:cubicBezTo>
                      <a:pt x="47" y="138"/>
                      <a:pt x="46" y="135"/>
                      <a:pt x="45" y="133"/>
                    </a:cubicBezTo>
                    <a:cubicBezTo>
                      <a:pt x="44" y="128"/>
                      <a:pt x="40" y="125"/>
                      <a:pt x="35" y="124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4" y="101"/>
                      <a:pt x="14" y="101"/>
                      <a:pt x="14" y="101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40" y="95"/>
                      <a:pt x="44" y="92"/>
                      <a:pt x="45" y="87"/>
                    </a:cubicBezTo>
                    <a:cubicBezTo>
                      <a:pt x="46" y="85"/>
                      <a:pt x="47" y="82"/>
                      <a:pt x="48" y="80"/>
                    </a:cubicBezTo>
                    <a:cubicBezTo>
                      <a:pt x="50" y="76"/>
                      <a:pt x="50" y="71"/>
                      <a:pt x="47" y="66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9" y="49"/>
                      <a:pt x="71" y="50"/>
                      <a:pt x="74" y="50"/>
                    </a:cubicBezTo>
                    <a:cubicBezTo>
                      <a:pt x="76" y="50"/>
                      <a:pt x="78" y="49"/>
                      <a:pt x="80" y="48"/>
                    </a:cubicBezTo>
                    <a:cubicBezTo>
                      <a:pt x="82" y="47"/>
                      <a:pt x="85" y="46"/>
                      <a:pt x="87" y="45"/>
                    </a:cubicBezTo>
                    <a:cubicBezTo>
                      <a:pt x="92" y="44"/>
                      <a:pt x="95" y="40"/>
                      <a:pt x="96" y="3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5" y="40"/>
                      <a:pt x="128" y="44"/>
                      <a:pt x="133" y="45"/>
                    </a:cubicBezTo>
                    <a:cubicBezTo>
                      <a:pt x="135" y="46"/>
                      <a:pt x="138" y="47"/>
                      <a:pt x="140" y="48"/>
                    </a:cubicBezTo>
                    <a:cubicBezTo>
                      <a:pt x="142" y="49"/>
                      <a:pt x="144" y="50"/>
                      <a:pt x="146" y="50"/>
                    </a:cubicBezTo>
                    <a:cubicBezTo>
                      <a:pt x="149" y="50"/>
                      <a:pt x="151" y="49"/>
                      <a:pt x="154" y="47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85" y="49"/>
                      <a:pt x="185" y="49"/>
                      <a:pt x="185" y="49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0" y="71"/>
                      <a:pt x="170" y="76"/>
                      <a:pt x="172" y="80"/>
                    </a:cubicBezTo>
                    <a:cubicBezTo>
                      <a:pt x="173" y="82"/>
                      <a:pt x="174" y="85"/>
                      <a:pt x="175" y="87"/>
                    </a:cubicBezTo>
                    <a:cubicBezTo>
                      <a:pt x="176" y="92"/>
                      <a:pt x="180" y="95"/>
                      <a:pt x="185" y="96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6" y="119"/>
                      <a:pt x="206" y="119"/>
                      <a:pt x="206" y="119"/>
                    </a:cubicBezTo>
                    <a:lnTo>
                      <a:pt x="18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8" name="Freeform 20"/>
              <p:cNvSpPr>
                <a:spLocks noEditPoints="1"/>
              </p:cNvSpPr>
              <p:nvPr/>
            </p:nvSpPr>
            <p:spPr bwMode="auto">
              <a:xfrm>
                <a:off x="-2538413" y="300038"/>
                <a:ext cx="360362" cy="360363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48 w 96"/>
                  <a:gd name="T11" fmla="*/ 90 h 96"/>
                  <a:gd name="T12" fmla="*/ 6 w 96"/>
                  <a:gd name="T13" fmla="*/ 48 h 96"/>
                  <a:gd name="T14" fmla="*/ 48 w 96"/>
                  <a:gd name="T15" fmla="*/ 6 h 96"/>
                  <a:gd name="T16" fmla="*/ 90 w 96"/>
                  <a:gd name="T17" fmla="*/ 48 h 96"/>
                  <a:gd name="T18" fmla="*/ 48 w 96"/>
                  <a:gd name="T19" fmla="*/ 9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1" y="0"/>
                      <a:pt x="0" y="21"/>
                      <a:pt x="0" y="48"/>
                    </a:cubicBezTo>
                    <a:cubicBezTo>
                      <a:pt x="0" y="75"/>
                      <a:pt x="21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48" y="90"/>
                    </a:moveTo>
                    <a:cubicBezTo>
                      <a:pt x="25" y="90"/>
                      <a:pt x="6" y="71"/>
                      <a:pt x="6" y="48"/>
                    </a:cubicBezTo>
                    <a:cubicBezTo>
                      <a:pt x="6" y="25"/>
                      <a:pt x="25" y="6"/>
                      <a:pt x="48" y="6"/>
                    </a:cubicBezTo>
                    <a:cubicBezTo>
                      <a:pt x="71" y="6"/>
                      <a:pt x="90" y="25"/>
                      <a:pt x="90" y="48"/>
                    </a:cubicBezTo>
                    <a:cubicBezTo>
                      <a:pt x="90" y="71"/>
                      <a:pt x="71" y="90"/>
                      <a:pt x="48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9" name="Freeform 21"/>
              <p:cNvSpPr>
                <a:spLocks noEditPoints="1"/>
              </p:cNvSpPr>
              <p:nvPr/>
            </p:nvSpPr>
            <p:spPr bwMode="auto">
              <a:xfrm>
                <a:off x="-2460625" y="374650"/>
                <a:ext cx="207962" cy="206375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7 w 55"/>
                  <a:gd name="T9" fmla="*/ 0 h 55"/>
                  <a:gd name="T10" fmla="*/ 27 w 55"/>
                  <a:gd name="T11" fmla="*/ 49 h 55"/>
                  <a:gd name="T12" fmla="*/ 6 w 55"/>
                  <a:gd name="T13" fmla="*/ 28 h 55"/>
                  <a:gd name="T14" fmla="*/ 27 w 55"/>
                  <a:gd name="T15" fmla="*/ 7 h 55"/>
                  <a:gd name="T16" fmla="*/ 48 w 55"/>
                  <a:gd name="T17" fmla="*/ 28 h 55"/>
                  <a:gd name="T18" fmla="*/ 27 w 55"/>
                  <a:gd name="T19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49"/>
                    </a:moveTo>
                    <a:cubicBezTo>
                      <a:pt x="16" y="49"/>
                      <a:pt x="6" y="39"/>
                      <a:pt x="6" y="28"/>
                    </a:cubicBezTo>
                    <a:cubicBezTo>
                      <a:pt x="6" y="17"/>
                      <a:pt x="16" y="7"/>
                      <a:pt x="27" y="7"/>
                    </a:cubicBezTo>
                    <a:cubicBezTo>
                      <a:pt x="38" y="7"/>
                      <a:pt x="48" y="17"/>
                      <a:pt x="48" y="28"/>
                    </a:cubicBezTo>
                    <a:cubicBezTo>
                      <a:pt x="48" y="39"/>
                      <a:pt x="38" y="49"/>
                      <a:pt x="2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-1672" y="1074747"/>
              <a:ext cx="2418485" cy="270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144F7A"/>
                  </a:solidFill>
                  <a:latin typeface="Lato" panose="020F0502020204030203" pitchFamily="34" charset="0"/>
                </a:rPr>
                <a:t>作品总结</a:t>
              </a:r>
              <a:endParaRPr lang="id-ID" sz="4400" b="1" dirty="0">
                <a:solidFill>
                  <a:srgbClr val="144F7A"/>
                </a:solidFill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612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 noChangeAspect="1"/>
          </p:cNvGrpSpPr>
          <p:nvPr/>
        </p:nvGrpSpPr>
        <p:grpSpPr>
          <a:xfrm>
            <a:off x="715026" y="362918"/>
            <a:ext cx="900000" cy="900000"/>
            <a:chOff x="5385173" y="1917525"/>
            <a:chExt cx="1440000" cy="1440000"/>
          </a:xfrm>
        </p:grpSpPr>
        <p:sp>
          <p:nvSpPr>
            <p:cNvPr id="3" name="Oval 23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4" name="Oval 24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8"/>
          <p:cNvGrpSpPr>
            <a:grpSpLocks noChangeAspect="1"/>
          </p:cNvGrpSpPr>
          <p:nvPr/>
        </p:nvGrpSpPr>
        <p:grpSpPr>
          <a:xfrm>
            <a:off x="916916" y="559789"/>
            <a:ext cx="487503" cy="487503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6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7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5C5C5C"/>
                </a:solidFill>
              </a:endParaRPr>
            </a:p>
          </p:txBody>
        </p:sp>
        <p:sp>
          <p:nvSpPr>
            <p:cNvPr id="8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5C5C5C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-43971" y="1284297"/>
            <a:ext cx="2418485" cy="35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44F7A"/>
                </a:solidFill>
                <a:latin typeface="Lato" panose="020F0502020204030203" pitchFamily="34" charset="0"/>
              </a:rPr>
              <a:t>作品</a:t>
            </a:r>
            <a:r>
              <a:rPr lang="zh-CN" altLang="en-US" sz="1600" b="1" dirty="0" smtClean="0">
                <a:solidFill>
                  <a:srgbClr val="144F7A"/>
                </a:solidFill>
                <a:latin typeface="Lato" panose="020F0502020204030203" pitchFamily="34" charset="0"/>
              </a:rPr>
              <a:t>总结</a:t>
            </a:r>
            <a:endParaRPr lang="id-ID" sz="1600" b="1" dirty="0">
              <a:solidFill>
                <a:srgbClr val="144F7A"/>
              </a:solidFill>
              <a:latin typeface="Lato" panose="020F050202020403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39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7679" y="616587"/>
            <a:ext cx="241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144F7A"/>
                </a:solidFill>
                <a:latin typeface="Lato" panose="020F0502020204030203" pitchFamily="34" charset="0"/>
              </a:defRPr>
            </a:lvl1pPr>
          </a:lstStyle>
          <a:p>
            <a:r>
              <a:rPr lang="zh-CN" altLang="en-US" dirty="0"/>
              <a:t>金科云盾</a:t>
            </a:r>
            <a:endParaRPr lang="id-ID" dirty="0"/>
          </a:p>
        </p:txBody>
      </p:sp>
      <p:sp>
        <p:nvSpPr>
          <p:cNvPr id="18" name="TextBox 17"/>
          <p:cNvSpPr txBox="1"/>
          <p:nvPr/>
        </p:nvSpPr>
        <p:spPr>
          <a:xfrm>
            <a:off x="2088571" y="2485198"/>
            <a:ext cx="8915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b="1" dirty="0" smtClean="0"/>
              <a:t>  金科云盾的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防护</a:t>
            </a:r>
            <a:r>
              <a:rPr lang="zh-CN" altLang="en-US" sz="2800" b="1" dirty="0">
                <a:solidFill>
                  <a:srgbClr val="FF0000"/>
                </a:solidFill>
              </a:rPr>
              <a:t>功能完善</a:t>
            </a:r>
            <a:r>
              <a:rPr lang="zh-CN" altLang="en-US" sz="2800" b="1" dirty="0" smtClean="0"/>
              <a:t>，各个防护组件之间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互相</a:t>
            </a:r>
            <a:r>
              <a:rPr lang="zh-CN" altLang="en-US" sz="2800" b="1" dirty="0">
                <a:solidFill>
                  <a:srgbClr val="FF0000"/>
                </a:solidFill>
              </a:rPr>
              <a:t>联动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形成</a:t>
            </a:r>
            <a:r>
              <a:rPr lang="zh-CN" altLang="en-US" sz="2800" b="1" dirty="0">
                <a:solidFill>
                  <a:srgbClr val="FF0000"/>
                </a:solidFill>
              </a:rPr>
              <a:t>完整的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防护</a:t>
            </a:r>
            <a:r>
              <a:rPr lang="zh-CN" altLang="en-US" sz="2800" b="1" dirty="0">
                <a:solidFill>
                  <a:srgbClr val="FF0000"/>
                </a:solidFill>
              </a:rPr>
              <a:t>体系</a:t>
            </a:r>
            <a:r>
              <a:rPr lang="zh-CN" altLang="en-US" sz="2800" b="1" dirty="0"/>
              <a:t>，对已知的恶意攻击达到最佳的</a:t>
            </a:r>
            <a:r>
              <a:rPr lang="zh-CN" altLang="en-US" sz="2800" b="1" dirty="0">
                <a:solidFill>
                  <a:srgbClr val="FF0000"/>
                </a:solidFill>
              </a:rPr>
              <a:t>实时防护</a:t>
            </a:r>
            <a:r>
              <a:rPr lang="zh-CN" altLang="en-US" sz="2800" b="1" dirty="0" smtClean="0"/>
              <a:t>。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数据统一</a:t>
            </a:r>
            <a:r>
              <a:rPr lang="zh-CN" altLang="en-US" sz="2800" b="1" dirty="0">
                <a:solidFill>
                  <a:srgbClr val="FF0000"/>
                </a:solidFill>
              </a:rPr>
              <a:t>收集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、统一存储、统一</a:t>
            </a:r>
            <a:r>
              <a:rPr lang="zh-CN" altLang="en-US" sz="2800" b="1" dirty="0">
                <a:solidFill>
                  <a:srgbClr val="FF0000"/>
                </a:solidFill>
              </a:rPr>
              <a:t>分析、直观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展示</a:t>
            </a:r>
            <a:r>
              <a:rPr lang="zh-CN" altLang="en-US" sz="2800" b="1" dirty="0" smtClean="0"/>
              <a:t>，帮助</a:t>
            </a:r>
            <a:r>
              <a:rPr lang="zh-CN" altLang="en-US" sz="2800" b="1" dirty="0"/>
              <a:t>管理员</a:t>
            </a:r>
            <a:r>
              <a:rPr lang="zh-CN" altLang="en-US" sz="2800" b="1" dirty="0" smtClean="0"/>
              <a:t>透过</a:t>
            </a:r>
            <a:r>
              <a:rPr lang="zh-CN" altLang="en-US" sz="2800" b="1" dirty="0"/>
              <a:t>数据</a:t>
            </a:r>
            <a:r>
              <a:rPr lang="zh-CN" altLang="en-US" sz="2800" b="1" dirty="0" smtClean="0"/>
              <a:t>洞悉网站安全</a:t>
            </a:r>
            <a:r>
              <a:rPr lang="zh-CN" altLang="en-US" sz="2800" b="1" dirty="0"/>
              <a:t>状态。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1276" y="560337"/>
            <a:ext cx="738664" cy="53950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6A085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pPr algn="ctr"/>
            <a:r>
              <a:rPr lang="zh-CN" altLang="en-US" sz="3600" dirty="0" smtClean="0">
                <a:solidFill>
                  <a:srgbClr val="144F7A"/>
                </a:solidFill>
                <a:latin typeface="Lato" panose="020F0502020204030203" pitchFamily="34" charset="0"/>
                <a:ea typeface="+mn-ea"/>
              </a:rPr>
              <a:t>功能与特色</a:t>
            </a:r>
            <a:endParaRPr lang="zh-CN" altLang="en-US" sz="3600" dirty="0">
              <a:solidFill>
                <a:srgbClr val="144F7A"/>
              </a:solidFill>
              <a:latin typeface="Lato" panose="020F0502020204030203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3894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0946" y="172418"/>
            <a:ext cx="2418485" cy="1251795"/>
            <a:chOff x="1222567" y="1801193"/>
            <a:chExt cx="2418485" cy="1251795"/>
          </a:xfrm>
        </p:grpSpPr>
        <p:grpSp>
          <p:nvGrpSpPr>
            <p:cNvPr id="2" name="Group 11"/>
            <p:cNvGrpSpPr>
              <a:grpSpLocks noChangeAspect="1"/>
            </p:cNvGrpSpPr>
            <p:nvPr/>
          </p:nvGrpSpPr>
          <p:grpSpPr>
            <a:xfrm>
              <a:off x="1986594" y="1801193"/>
              <a:ext cx="900000" cy="900000"/>
              <a:chOff x="5385173" y="1917525"/>
              <a:chExt cx="1440000" cy="1440000"/>
            </a:xfrm>
          </p:grpSpPr>
          <p:sp>
            <p:nvSpPr>
              <p:cNvPr id="3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2227616" y="2064784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6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7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22567" y="2714434"/>
              <a:ext cx="2418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3F3F3F"/>
                  </a:solidFill>
                  <a:latin typeface="Lato" panose="020F0502020204030203" pitchFamily="34" charset="0"/>
                </a:rPr>
                <a:t>设计方案</a:t>
              </a:r>
              <a:endParaRPr lang="id-ID" altLang="zh-CN" sz="1600" b="1" dirty="0">
                <a:solidFill>
                  <a:srgbClr val="3F3F3F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4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98625" y="297968"/>
            <a:ext cx="20377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F3F3F"/>
                </a:solidFill>
                <a:latin typeface="Lato" panose="020F0502020204030203" pitchFamily="34" charset="0"/>
              </a:rPr>
              <a:t>需求分析</a:t>
            </a:r>
            <a:endParaRPr lang="id-ID" altLang="zh-CN" sz="3600" b="1" dirty="0">
              <a:solidFill>
                <a:srgbClr val="3F3F3F"/>
              </a:solidFill>
              <a:latin typeface="Lato" panose="020F050202020403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9117" y="726194"/>
            <a:ext cx="12034242" cy="5535959"/>
            <a:chOff x="-201570" y="200290"/>
            <a:chExt cx="9921289" cy="4563964"/>
          </a:xfrm>
        </p:grpSpPr>
        <p:grpSp>
          <p:nvGrpSpPr>
            <p:cNvPr id="119" name="Group 16"/>
            <p:cNvGrpSpPr/>
            <p:nvPr/>
          </p:nvGrpSpPr>
          <p:grpSpPr>
            <a:xfrm>
              <a:off x="4716332" y="3302281"/>
              <a:ext cx="1218544" cy="1017175"/>
              <a:chOff x="6288441" y="4403039"/>
              <a:chExt cx="1624725" cy="1356233"/>
            </a:xfrm>
          </p:grpSpPr>
          <p:sp>
            <p:nvSpPr>
              <p:cNvPr id="120" name="Shape 6"/>
              <p:cNvSpPr/>
              <p:nvPr/>
            </p:nvSpPr>
            <p:spPr>
              <a:xfrm>
                <a:off x="6578063" y="4799930"/>
                <a:ext cx="1334618" cy="959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6064" y="2225"/>
                    </a:lnTo>
                    <a:lnTo>
                      <a:pt x="0" y="21600"/>
                    </a:lnTo>
                    <a:lnTo>
                      <a:pt x="14827" y="18103"/>
                    </a:lnTo>
                    <a:cubicBezTo>
                      <a:pt x="14827" y="18103"/>
                      <a:pt x="21600" y="0"/>
                      <a:pt x="216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5A5A5">
                      <a:lumMod val="60000"/>
                      <a:lumOff val="40000"/>
                    </a:srgbClr>
                  </a:gs>
                  <a:gs pos="81000">
                    <a:srgbClr val="A5A5A5"/>
                  </a:gs>
                </a:gsLst>
                <a:lin ang="3000000" scaled="0"/>
              </a:gradFill>
              <a:ln w="6350">
                <a:solidFill>
                  <a:srgbClr val="A5A5A5">
                    <a:lumMod val="60000"/>
                    <a:lumOff val="40000"/>
                  </a:srgb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Shape 7"/>
              <p:cNvSpPr/>
              <p:nvPr/>
            </p:nvSpPr>
            <p:spPr>
              <a:xfrm>
                <a:off x="6288441" y="4504943"/>
                <a:ext cx="663910" cy="1254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784"/>
                    </a:moveTo>
                    <a:lnTo>
                      <a:pt x="9410" y="21600"/>
                    </a:lnTo>
                    <a:lnTo>
                      <a:pt x="0" y="14405"/>
                    </a:lnTo>
                    <a:lnTo>
                      <a:pt x="10441" y="0"/>
                    </a:lnTo>
                    <a:cubicBezTo>
                      <a:pt x="10441" y="0"/>
                      <a:pt x="21600" y="6784"/>
                      <a:pt x="21600" y="6784"/>
                    </a:cubicBezTo>
                    <a:close/>
                  </a:path>
                </a:pathLst>
              </a:custGeom>
              <a:solidFill>
                <a:srgbClr val="A5A5A5">
                  <a:lumMod val="75000"/>
                </a:srgbClr>
              </a:solidFill>
              <a:ln w="6350">
                <a:solidFill>
                  <a:srgbClr val="A5A5A5">
                    <a:lumMod val="60000"/>
                    <a:lumOff val="40000"/>
                  </a:srgb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Shape 8"/>
              <p:cNvSpPr/>
              <p:nvPr/>
            </p:nvSpPr>
            <p:spPr>
              <a:xfrm>
                <a:off x="6610243" y="4403039"/>
                <a:ext cx="1302923" cy="492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331"/>
                    </a:moveTo>
                    <a:lnTo>
                      <a:pt x="15914" y="0"/>
                    </a:lnTo>
                    <a:lnTo>
                      <a:pt x="21600" y="17269"/>
                    </a:lnTo>
                    <a:lnTo>
                      <a:pt x="5686" y="21600"/>
                    </a:lnTo>
                    <a:cubicBezTo>
                      <a:pt x="5686" y="21600"/>
                      <a:pt x="0" y="4331"/>
                      <a:pt x="0" y="4331"/>
                    </a:cubicBezTo>
                    <a:close/>
                  </a:path>
                </a:pathLst>
              </a:custGeom>
              <a:solidFill>
                <a:srgbClr val="A5A5A5"/>
              </a:solidFill>
              <a:ln w="6350">
                <a:solidFill>
                  <a:srgbClr val="A5A5A5">
                    <a:lumMod val="60000"/>
                    <a:lumOff val="40000"/>
                  </a:srgb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3" name="Shape 9"/>
            <p:cNvSpPr/>
            <p:nvPr/>
          </p:nvSpPr>
          <p:spPr>
            <a:xfrm>
              <a:off x="4350280" y="1508226"/>
              <a:ext cx="846155" cy="131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0" y="0"/>
                  </a:moveTo>
                  <a:lnTo>
                    <a:pt x="21600" y="11372"/>
                  </a:lnTo>
                  <a:lnTo>
                    <a:pt x="13481" y="21600"/>
                  </a:lnTo>
                  <a:lnTo>
                    <a:pt x="0" y="16163"/>
                  </a:lnTo>
                  <a:cubicBezTo>
                    <a:pt x="0" y="16163"/>
                    <a:pt x="9140" y="0"/>
                    <a:pt x="9140" y="0"/>
                  </a:cubicBezTo>
                  <a:close/>
                </a:path>
              </a:pathLst>
            </a:custGeom>
            <a:solidFill>
              <a:srgbClr val="FFC000">
                <a:lumMod val="75000"/>
              </a:srgbClr>
            </a:solidFill>
            <a:ln w="6350">
              <a:solidFill>
                <a:srgbClr val="FFC000">
                  <a:lumMod val="60000"/>
                  <a:lumOff val="4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4" name="Group 15"/>
            <p:cNvGrpSpPr/>
            <p:nvPr/>
          </p:nvGrpSpPr>
          <p:grpSpPr>
            <a:xfrm>
              <a:off x="3139496" y="1496159"/>
              <a:ext cx="1797887" cy="2181647"/>
              <a:chOff x="4185992" y="1994878"/>
              <a:chExt cx="2397183" cy="2908862"/>
            </a:xfrm>
          </p:grpSpPr>
          <p:sp>
            <p:nvSpPr>
              <p:cNvPr id="125" name="Shape 10"/>
              <p:cNvSpPr/>
              <p:nvPr/>
            </p:nvSpPr>
            <p:spPr>
              <a:xfrm>
                <a:off x="4899323" y="1994878"/>
                <a:ext cx="1683225" cy="871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87" y="21600"/>
                    </a:moveTo>
                    <a:lnTo>
                      <a:pt x="21600" y="19222"/>
                    </a:lnTo>
                    <a:lnTo>
                      <a:pt x="14472" y="0"/>
                    </a:lnTo>
                    <a:lnTo>
                      <a:pt x="0" y="591"/>
                    </a:lnTo>
                    <a:cubicBezTo>
                      <a:pt x="0" y="591"/>
                      <a:pt x="7887" y="21600"/>
                      <a:pt x="7887" y="21600"/>
                    </a:cubicBezTo>
                    <a:close/>
                  </a:path>
                </a:pathLst>
              </a:custGeom>
              <a:gradFill>
                <a:gsLst>
                  <a:gs pos="88000">
                    <a:srgbClr val="ED7D31"/>
                  </a:gs>
                  <a:gs pos="18000">
                    <a:srgbClr val="ED7D31">
                      <a:lumMod val="75000"/>
                    </a:srgbClr>
                  </a:gs>
                </a:gsLst>
                <a:lin ang="4200000" scaled="0"/>
              </a:gradFill>
              <a:ln w="6350">
                <a:solidFill>
                  <a:srgbClr val="ED7D31">
                    <a:lumMod val="60000"/>
                    <a:lumOff val="40000"/>
                  </a:srgb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26" name="Shape 11"/>
              <p:cNvSpPr/>
              <p:nvPr/>
            </p:nvSpPr>
            <p:spPr>
              <a:xfrm>
                <a:off x="4185992" y="2021695"/>
                <a:ext cx="1324726" cy="2882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78" y="0"/>
                    </a:moveTo>
                    <a:lnTo>
                      <a:pt x="0" y="15742"/>
                    </a:lnTo>
                    <a:lnTo>
                      <a:pt x="7196" y="21600"/>
                    </a:lnTo>
                    <a:lnTo>
                      <a:pt x="21600" y="6351"/>
                    </a:lnTo>
                    <a:cubicBezTo>
                      <a:pt x="21600" y="6351"/>
                      <a:pt x="11578" y="0"/>
                      <a:pt x="11578" y="0"/>
                    </a:cubicBezTo>
                    <a:close/>
                  </a:path>
                </a:pathLst>
              </a:custGeom>
              <a:gradFill>
                <a:gsLst>
                  <a:gs pos="95000">
                    <a:srgbClr val="ED7D31"/>
                  </a:gs>
                  <a:gs pos="0">
                    <a:srgbClr val="ED7D31">
                      <a:lumMod val="50000"/>
                    </a:srgbClr>
                  </a:gs>
                  <a:gs pos="55000">
                    <a:srgbClr val="ED7D31">
                      <a:lumMod val="75000"/>
                    </a:srgbClr>
                  </a:gs>
                </a:gsLst>
                <a:lin ang="4200000" scaled="0"/>
              </a:gradFill>
              <a:ln w="6350">
                <a:solidFill>
                  <a:srgbClr val="ED7D31">
                    <a:lumMod val="60000"/>
                    <a:lumOff val="40000"/>
                  </a:srgb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27" name="Shape 12"/>
              <p:cNvSpPr/>
              <p:nvPr/>
            </p:nvSpPr>
            <p:spPr>
              <a:xfrm>
                <a:off x="4631153" y="2772569"/>
                <a:ext cx="1952022" cy="2130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775" y="972"/>
                    </a:lnTo>
                    <a:lnTo>
                      <a:pt x="0" y="21600"/>
                    </a:lnTo>
                    <a:lnTo>
                      <a:pt x="13539" y="18274"/>
                    </a:lnTo>
                    <a:cubicBezTo>
                      <a:pt x="13539" y="18274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ED7D31">
                  <a:lumMod val="75000"/>
                </a:srgbClr>
              </a:solidFill>
              <a:ln w="6350">
                <a:solidFill>
                  <a:srgbClr val="ED7D31">
                    <a:lumMod val="60000"/>
                    <a:lumOff val="40000"/>
                  </a:srgb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2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</a:endParaRPr>
              </a:p>
            </p:txBody>
          </p:sp>
        </p:grpSp>
        <p:sp>
          <p:nvSpPr>
            <p:cNvPr id="128" name="Shape 13"/>
            <p:cNvSpPr/>
            <p:nvPr/>
          </p:nvSpPr>
          <p:spPr>
            <a:xfrm>
              <a:off x="3957661" y="2731769"/>
              <a:ext cx="2439083" cy="1754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6143" y="1929"/>
                  </a:lnTo>
                  <a:lnTo>
                    <a:pt x="0" y="21600"/>
                  </a:lnTo>
                  <a:lnTo>
                    <a:pt x="7015" y="19947"/>
                  </a:lnTo>
                  <a:lnTo>
                    <a:pt x="10225" y="9698"/>
                  </a:lnTo>
                  <a:lnTo>
                    <a:pt x="18310" y="8541"/>
                  </a:lnTo>
                  <a:cubicBezTo>
                    <a:pt x="18310" y="8541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FFC000">
                    <a:lumMod val="60000"/>
                    <a:lumOff val="40000"/>
                  </a:srgbClr>
                </a:gs>
                <a:gs pos="80000">
                  <a:srgbClr val="FFC000"/>
                </a:gs>
              </a:gsLst>
              <a:lin ang="3000000" scaled="0"/>
            </a:gradFill>
            <a:ln w="6350">
              <a:solidFill>
                <a:srgbClr val="FFC000">
                  <a:lumMod val="60000"/>
                  <a:lumOff val="4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29" name="Shape 14"/>
            <p:cNvSpPr/>
            <p:nvPr/>
          </p:nvSpPr>
          <p:spPr>
            <a:xfrm>
              <a:off x="3573928" y="2284577"/>
              <a:ext cx="1087712" cy="220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7" y="0"/>
                  </a:moveTo>
                  <a:lnTo>
                    <a:pt x="0" y="14970"/>
                  </a:lnTo>
                  <a:lnTo>
                    <a:pt x="7825" y="21600"/>
                  </a:lnTo>
                  <a:lnTo>
                    <a:pt x="21600" y="5927"/>
                  </a:lnTo>
                  <a:cubicBezTo>
                    <a:pt x="21600" y="5927"/>
                    <a:pt x="13157" y="0"/>
                    <a:pt x="13157" y="0"/>
                  </a:cubicBezTo>
                  <a:close/>
                </a:path>
              </a:pathLst>
            </a:custGeom>
            <a:gradFill>
              <a:gsLst>
                <a:gs pos="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  <a:gs pos="34000">
                  <a:srgbClr val="FFC000"/>
                </a:gs>
              </a:gsLst>
              <a:lin ang="7200000" scaled="0"/>
            </a:gradFill>
            <a:ln w="6350">
              <a:solidFill>
                <a:srgbClr val="FFC000">
                  <a:lumMod val="60000"/>
                  <a:lumOff val="4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Shape 15"/>
            <p:cNvSpPr/>
            <p:nvPr/>
          </p:nvSpPr>
          <p:spPr>
            <a:xfrm>
              <a:off x="4231598" y="1503591"/>
              <a:ext cx="2170549" cy="139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31" y="21600"/>
                  </a:moveTo>
                  <a:lnTo>
                    <a:pt x="21600" y="19169"/>
                  </a:lnTo>
                  <a:lnTo>
                    <a:pt x="10911" y="0"/>
                  </a:lnTo>
                  <a:lnTo>
                    <a:pt x="4676" y="139"/>
                  </a:lnTo>
                  <a:lnTo>
                    <a:pt x="9534" y="10889"/>
                  </a:lnTo>
                  <a:lnTo>
                    <a:pt x="0" y="12224"/>
                  </a:lnTo>
                  <a:cubicBezTo>
                    <a:pt x="0" y="12224"/>
                    <a:pt x="4231" y="21600"/>
                    <a:pt x="4231" y="21600"/>
                  </a:cubicBezTo>
                  <a:close/>
                </a:path>
              </a:pathLst>
            </a:custGeom>
            <a:gradFill>
              <a:gsLst>
                <a:gs pos="1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  <a:gs pos="54000">
                  <a:srgbClr val="FFC000"/>
                </a:gs>
              </a:gsLst>
              <a:lin ang="12000000" scaled="0"/>
            </a:gradFill>
            <a:ln w="6350">
              <a:solidFill>
                <a:srgbClr val="FFC000">
                  <a:lumMod val="60000"/>
                  <a:lumOff val="4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31" name="TextBox 22"/>
            <p:cNvSpPr txBox="1"/>
            <p:nvPr/>
          </p:nvSpPr>
          <p:spPr>
            <a:xfrm>
              <a:off x="110637" y="1392862"/>
              <a:ext cx="3460153" cy="285454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marL="0" marR="0" lvl="0" indent="0" algn="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需求一：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模拟攻击，收集数据，检索存储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TextBox 23"/>
            <p:cNvSpPr txBox="1"/>
            <p:nvPr/>
          </p:nvSpPr>
          <p:spPr>
            <a:xfrm>
              <a:off x="157374" y="1697383"/>
              <a:ext cx="2215598" cy="856363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algn="just" defTabSz="685783">
                <a:lnSpc>
                  <a:spcPct val="15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模拟各种恶意攻击并统一数据格式，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过滤收集有效日志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，日志分类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归档检索</a:t>
              </a:r>
              <a:r>
                <a:rPr lang="zh-CN" altLang="en-US" sz="105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日志量比较大，设计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时应考虑简洁、快速响应。只需保存三天即可，</a:t>
              </a:r>
              <a:r>
                <a:rPr lang="zh-CN" altLang="it-IT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具有很好的 </a:t>
              </a:r>
              <a:r>
                <a:rPr lang="it-IT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133" name="TextBox 24"/>
            <p:cNvSpPr txBox="1"/>
            <p:nvPr/>
          </p:nvSpPr>
          <p:spPr>
            <a:xfrm>
              <a:off x="6262796" y="3646803"/>
              <a:ext cx="3456923" cy="285453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defTabSz="685783"/>
              <a:r>
                <a:rPr lang="zh-CN" altLang="en-US" b="1" kern="0" dirty="0">
                  <a:solidFill>
                    <a:sysClr val="windowText" lastClr="000000"/>
                  </a:solidFill>
                </a:rPr>
                <a:t>需求四：</a:t>
              </a:r>
              <a:r>
                <a:rPr lang="zh-CN" altLang="en-US" b="1" kern="0" dirty="0" smtClean="0">
                  <a:solidFill>
                    <a:sysClr val="windowText" lastClr="000000"/>
                  </a:solidFill>
                </a:rPr>
                <a:t>采取防控措施、实时监控性能</a:t>
              </a:r>
              <a:endParaRPr lang="zh-CN" altLang="en-US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TextBox 25"/>
            <p:cNvSpPr txBox="1"/>
            <p:nvPr/>
          </p:nvSpPr>
          <p:spPr>
            <a:xfrm>
              <a:off x="6262796" y="3907891"/>
              <a:ext cx="2564918" cy="856363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defTabSz="685783">
                <a:lnSpc>
                  <a:spcPct val="150000"/>
                </a:lnSpc>
              </a:pPr>
              <a:r>
                <a:rPr lang="zh-CN" altLang="zh-CN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实时的识别</a:t>
              </a:r>
              <a:r>
                <a:rPr lang="zh-CN" altLang="zh-CN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</a:t>
              </a:r>
              <a:r>
                <a:rPr lang="zh-CN" altLang="zh-CN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于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相应</a:t>
              </a:r>
              <a:r>
                <a:rPr lang="zh-CN" altLang="zh-CN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防控</a:t>
              </a:r>
              <a:r>
                <a:rPr lang="zh-CN" altLang="zh-CN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措施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在给出防御措施后，需及时存储相关防御日志，要求详细可溯源，并通过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邮件</a:t>
              </a:r>
              <a:r>
                <a:rPr lang="zh-CN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等方式通知相关安全人员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可进行视化的展示</a:t>
              </a:r>
              <a:r>
                <a:rPr lang="zh-CN" altLang="zh-CN" sz="105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</a:t>
              </a:r>
              <a:r>
                <a:rPr lang="zh-CN" altLang="zh-CN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</a:t>
              </a:r>
              <a:r>
                <a:rPr lang="zh-CN" altLang="zh-CN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、调试等工作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cxnSp>
          <p:nvCxnSpPr>
            <p:cNvPr id="135" name="Elbow Connector 27"/>
            <p:cNvCxnSpPr/>
            <p:nvPr/>
          </p:nvCxnSpPr>
          <p:spPr>
            <a:xfrm rot="16200000" flipV="1">
              <a:off x="2426892" y="2023225"/>
              <a:ext cx="1307497" cy="61768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0000">
                  <a:alpha val="80000"/>
                </a:srgbClr>
              </a:solidFill>
              <a:prstDash val="sysDash"/>
              <a:miter lim="800000"/>
              <a:headEnd type="oval"/>
              <a:tailEnd type="arrow"/>
            </a:ln>
            <a:effectLst/>
          </p:spPr>
        </p:cxnSp>
        <p:cxnSp>
          <p:nvCxnSpPr>
            <p:cNvPr id="136" name="Elbow Connector 33"/>
            <p:cNvCxnSpPr>
              <a:endCxn id="147" idx="3"/>
            </p:cNvCxnSpPr>
            <p:nvPr/>
          </p:nvCxnSpPr>
          <p:spPr>
            <a:xfrm rot="10800000">
              <a:off x="2517438" y="3560213"/>
              <a:ext cx="1719275" cy="4917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0000">
                  <a:alpha val="80000"/>
                </a:srgbClr>
              </a:solidFill>
              <a:prstDash val="sysDash"/>
              <a:miter lim="800000"/>
              <a:headEnd type="oval"/>
              <a:tailEnd type="arrow"/>
            </a:ln>
            <a:effectLst/>
          </p:spPr>
        </p:cxnSp>
        <p:cxnSp>
          <p:nvCxnSpPr>
            <p:cNvPr id="137" name="Elbow Connector 36"/>
            <p:cNvCxnSpPr>
              <a:endCxn id="142" idx="1"/>
            </p:cNvCxnSpPr>
            <p:nvPr/>
          </p:nvCxnSpPr>
          <p:spPr>
            <a:xfrm rot="5400000" flipH="1" flipV="1">
              <a:off x="4840760" y="1753786"/>
              <a:ext cx="1610361" cy="219379"/>
            </a:xfrm>
            <a:prstGeom prst="bentConnector2">
              <a:avLst/>
            </a:prstGeom>
            <a:noFill/>
            <a:ln w="6350" cap="flat" cmpd="sng" algn="ctr">
              <a:solidFill>
                <a:srgbClr val="000000">
                  <a:alpha val="80000"/>
                </a:srgbClr>
              </a:solidFill>
              <a:prstDash val="sysDash"/>
              <a:miter lim="800000"/>
              <a:headEnd type="oval"/>
              <a:tailEnd type="arrow"/>
            </a:ln>
            <a:effectLst/>
          </p:spPr>
        </p:cxnSp>
        <p:sp>
          <p:nvSpPr>
            <p:cNvPr id="138" name="TextBox 42"/>
            <p:cNvSpPr txBox="1"/>
            <p:nvPr/>
          </p:nvSpPr>
          <p:spPr>
            <a:xfrm>
              <a:off x="3573782" y="3579972"/>
              <a:ext cx="688181" cy="592468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需求</a:t>
              </a:r>
              <a:r>
                <a:rPr lang="en-US" altLang="zh-CN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2</a:t>
              </a:r>
            </a:p>
          </p:txBody>
        </p:sp>
        <p:sp>
          <p:nvSpPr>
            <p:cNvPr id="139" name="TextBox 43"/>
            <p:cNvSpPr txBox="1"/>
            <p:nvPr/>
          </p:nvSpPr>
          <p:spPr>
            <a:xfrm>
              <a:off x="4779386" y="2356724"/>
              <a:ext cx="795645" cy="337661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需求</a:t>
              </a:r>
              <a:r>
                <a:rPr lang="en-US" altLang="zh-CN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3</a:t>
              </a:r>
            </a:p>
          </p:txBody>
        </p:sp>
        <p:sp>
          <p:nvSpPr>
            <p:cNvPr id="140" name="TextBox 44"/>
            <p:cNvSpPr txBox="1"/>
            <p:nvPr/>
          </p:nvSpPr>
          <p:spPr>
            <a:xfrm>
              <a:off x="5048251" y="3745232"/>
              <a:ext cx="796766" cy="337661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需求</a:t>
              </a:r>
              <a:r>
                <a:rPr lang="en-US" altLang="zh-CN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4</a:t>
              </a:r>
            </a:p>
          </p:txBody>
        </p:sp>
        <p:sp>
          <p:nvSpPr>
            <p:cNvPr id="141" name="TextBox 45"/>
            <p:cNvSpPr txBox="1"/>
            <p:nvPr/>
          </p:nvSpPr>
          <p:spPr>
            <a:xfrm>
              <a:off x="6161977" y="1198238"/>
              <a:ext cx="2505826" cy="1056181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defTabSz="685783">
                <a:lnSpc>
                  <a:spcPct val="15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完成深度学习平台的搭建，并导入相关恶意访问识别算法，完成对于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样本数据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的模型训练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以及功能测试，能够查看到训练的过程以及测试的结果</a:t>
              </a:r>
              <a:r>
                <a:rPr lang="zh-CN" altLang="en-US" sz="105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模型对数据实时地进行识别预测，得到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识别结果并可视化展示。 </a:t>
              </a:r>
              <a:endParaRPr sz="105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TextBox 46"/>
            <p:cNvSpPr txBox="1"/>
            <p:nvPr/>
          </p:nvSpPr>
          <p:spPr>
            <a:xfrm>
              <a:off x="5755630" y="915567"/>
              <a:ext cx="3550727" cy="285454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defTabSz="685783"/>
              <a:r>
                <a:rPr lang="zh-CN" altLang="en-US" b="1" kern="0" dirty="0">
                  <a:solidFill>
                    <a:sysClr val="windowText" lastClr="000000"/>
                  </a:solidFill>
                </a:rPr>
                <a:t>需求三：搭建平台，训练模型，识别攻击</a:t>
              </a: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3914299" y="3036094"/>
              <a:ext cx="1193006" cy="585788"/>
              <a:chOff x="8219" y="6375"/>
              <a:chExt cx="2505" cy="1230"/>
            </a:xfrm>
          </p:grpSpPr>
          <p:cxnSp>
            <p:nvCxnSpPr>
              <p:cNvPr id="144" name="直接连接符 143"/>
              <p:cNvCxnSpPr/>
              <p:nvPr/>
            </p:nvCxnSpPr>
            <p:spPr>
              <a:xfrm>
                <a:off x="8219" y="6375"/>
                <a:ext cx="915" cy="123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5" name="直接连接符 144"/>
              <p:cNvCxnSpPr/>
              <p:nvPr/>
            </p:nvCxnSpPr>
            <p:spPr>
              <a:xfrm flipV="1">
                <a:off x="9120" y="7410"/>
                <a:ext cx="1605" cy="19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46" name="Elbow Connector 33"/>
            <p:cNvCxnSpPr/>
            <p:nvPr/>
          </p:nvCxnSpPr>
          <p:spPr>
            <a:xfrm flipV="1">
              <a:off x="5434031" y="3789887"/>
              <a:ext cx="900721" cy="345280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0000">
                  <a:alpha val="80000"/>
                </a:srgbClr>
              </a:solidFill>
              <a:prstDash val="sysDash"/>
              <a:miter lim="800000"/>
              <a:headEnd type="oval"/>
              <a:tailEnd type="arrow"/>
            </a:ln>
            <a:effectLst/>
          </p:spPr>
        </p:cxnSp>
        <p:sp>
          <p:nvSpPr>
            <p:cNvPr id="147" name="TextBox 24"/>
            <p:cNvSpPr txBox="1"/>
            <p:nvPr/>
          </p:nvSpPr>
          <p:spPr>
            <a:xfrm>
              <a:off x="-201570" y="3417486"/>
              <a:ext cx="2719008" cy="285453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ysClr val="windowText" lastClr="000000"/>
                  </a:solidFill>
                </a:rPr>
                <a:t>需求二：多维度</a:t>
              </a:r>
              <a:r>
                <a:rPr lang="zh-CN" altLang="zh-CN" b="1" kern="0" dirty="0">
                  <a:solidFill>
                    <a:sysClr val="windowText" lastClr="000000"/>
                  </a:solidFill>
                </a:rPr>
                <a:t>分析</a:t>
              </a:r>
              <a:r>
                <a:rPr lang="zh-CN" altLang="en-US" b="1" kern="0" dirty="0" smtClean="0">
                  <a:solidFill>
                    <a:sysClr val="windowText" lastClr="000000"/>
                  </a:solidFill>
                </a:rPr>
                <a:t>数据特征</a:t>
              </a:r>
              <a:endParaRPr lang="zh-CN" altLang="en-US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TextBox 23"/>
            <p:cNvSpPr txBox="1"/>
            <p:nvPr/>
          </p:nvSpPr>
          <p:spPr>
            <a:xfrm>
              <a:off x="50136" y="3695897"/>
              <a:ext cx="2215598" cy="656545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defTabSz="685783">
                <a:lnSpc>
                  <a:spcPct val="15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针对各模块采取相应的分析算法，其中尤其关注敏感</a:t>
              </a:r>
              <a:r>
                <a:rPr lang="zh-CN" altLang="en-US" sz="105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请求。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分析不同种类的攻击数据的特征，提取特征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字段。</a:t>
              </a:r>
              <a:endParaRPr sz="105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TextBox 42"/>
            <p:cNvSpPr txBox="1"/>
            <p:nvPr/>
          </p:nvSpPr>
          <p:spPr>
            <a:xfrm>
              <a:off x="3139496" y="2878405"/>
              <a:ext cx="688181" cy="600163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需求</a:t>
              </a:r>
              <a:r>
                <a:rPr lang="en-US" altLang="zh-CN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1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73192" y="1661169"/>
              <a:ext cx="688181" cy="600163"/>
            </a:xfrm>
            <a:prstGeom prst="rect">
              <a:avLst/>
            </a:prstGeom>
            <a:noFill/>
          </p:spPr>
          <p:txBody>
            <a:bodyPr wrap="square" lIns="68579" tIns="34289" rIns="68579" bIns="34289" rtlCol="0">
              <a:spAutoFit/>
            </a:bodyPr>
            <a:lstStyle/>
            <a:p>
              <a:pPr algn="ctr" defTabSz="685783"/>
              <a:r>
                <a:rPr lang="zh-CN" altLang="en-US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需求</a:t>
              </a:r>
              <a:r>
                <a:rPr lang="en-US" altLang="zh-CN" sz="1700" b="1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</a:rPr>
                <a:t>0</a:t>
              </a:r>
            </a:p>
          </p:txBody>
        </p:sp>
        <p:cxnSp>
          <p:nvCxnSpPr>
            <p:cNvPr id="152" name="Elbow Connector 27"/>
            <p:cNvCxnSpPr>
              <a:stCxn id="151" idx="0"/>
            </p:cNvCxnSpPr>
            <p:nvPr/>
          </p:nvCxnSpPr>
          <p:spPr>
            <a:xfrm rot="5400000" flipH="1" flipV="1">
              <a:off x="3944482" y="1288368"/>
              <a:ext cx="745603" cy="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0000">
                  <a:alpha val="80000"/>
                </a:srgbClr>
              </a:solidFill>
              <a:prstDash val="sysDash"/>
              <a:miter lim="800000"/>
              <a:headEnd type="oval"/>
              <a:tailEnd type="arrow"/>
            </a:ln>
            <a:effectLst/>
          </p:spPr>
        </p:cxnSp>
        <p:sp>
          <p:nvSpPr>
            <p:cNvPr id="153" name="TextBox 22"/>
            <p:cNvSpPr txBox="1"/>
            <p:nvPr/>
          </p:nvSpPr>
          <p:spPr>
            <a:xfrm>
              <a:off x="2771800" y="200290"/>
              <a:ext cx="2874142" cy="285454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marL="0" marR="0" lvl="0" indent="0" algn="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ysClr val="windowText" lastClr="000000"/>
                  </a:solidFill>
                </a:rPr>
                <a:t>需求零：搭建</a:t>
              </a:r>
              <a:r>
                <a:rPr lang="zh-CN" altLang="zh-CN" b="1" kern="0" dirty="0">
                  <a:solidFill>
                    <a:sysClr val="windowText" lastClr="000000"/>
                  </a:solidFill>
                </a:rPr>
                <a:t>网站，</a:t>
              </a:r>
              <a:r>
                <a:rPr lang="zh-CN" altLang="en-US" b="1" kern="0" dirty="0">
                  <a:solidFill>
                    <a:sysClr val="windowText" lastClr="000000"/>
                  </a:solidFill>
                </a:rPr>
                <a:t>反向代理</a:t>
              </a:r>
            </a:p>
          </p:txBody>
        </p:sp>
        <p:sp>
          <p:nvSpPr>
            <p:cNvPr id="154" name="TextBox 23"/>
            <p:cNvSpPr txBox="1"/>
            <p:nvPr/>
          </p:nvSpPr>
          <p:spPr>
            <a:xfrm>
              <a:off x="3090387" y="433662"/>
              <a:ext cx="2282420" cy="656545"/>
            </a:xfrm>
            <a:prstGeom prst="rect">
              <a:avLst/>
            </a:prstGeom>
            <a:noFill/>
          </p:spPr>
          <p:txBody>
            <a:bodyPr wrap="square" lIns="68579" tIns="34289" rIns="68579" bIns="34289" numCol="1" spcCol="342892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自行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构建网站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（链接包括：注册、登录、详情、支付等），实现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反向代理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，负载均衡，</a:t>
              </a:r>
              <a:r>
                <a:rPr lang="zh-CN" altLang="en-US" sz="105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1050" b="1" u="sng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</a:t>
              </a:r>
              <a:r>
                <a:rPr lang="zh-CN" altLang="en-US" sz="105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</a:t>
              </a:r>
              <a:r>
                <a:rPr lang="zh-CN" altLang="en-US" sz="10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883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" y="0"/>
            <a:ext cx="12193434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08629" y="620197"/>
            <a:ext cx="11354680" cy="2646878"/>
            <a:chOff x="4375629" y="3975265"/>
            <a:chExt cx="8465058" cy="2646878"/>
          </a:xfrm>
        </p:grpSpPr>
        <p:sp>
          <p:nvSpPr>
            <p:cNvPr id="4" name="文本框 3"/>
            <p:cNvSpPr txBox="1"/>
            <p:nvPr/>
          </p:nvSpPr>
          <p:spPr>
            <a:xfrm flipH="1">
              <a:off x="7518397" y="3975265"/>
              <a:ext cx="53222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>
                  <a:latin typeface="Impact" panose="020B0806030902050204" pitchFamily="34" charset="0"/>
                </a:rPr>
                <a:t>THANKS</a:t>
              </a:r>
              <a:endParaRPr lang="zh-CN" altLang="en-US" sz="16600" b="1" dirty="0">
                <a:latin typeface="Impact" panose="020B080603090205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flipH="1">
              <a:off x="4375629" y="4288583"/>
              <a:ext cx="265970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kumimoji="1" lang="zh-CN" altLang="en-US" sz="4800" b="1" dirty="0">
                  <a:latin typeface="Adobe 明體 Std L" panose="02020300000000000000" pitchFamily="18" charset="-128"/>
                  <a:ea typeface="Adobe 明體 Std L" panose="02020300000000000000" pitchFamily="18" charset="-128"/>
                </a:rPr>
                <a:t>感谢评阅</a:t>
              </a:r>
            </a:p>
          </p:txBody>
        </p:sp>
        <p:sp>
          <p:nvSpPr>
            <p:cNvPr id="6" name="矩形 5"/>
            <p:cNvSpPr/>
            <p:nvPr/>
          </p:nvSpPr>
          <p:spPr>
            <a:xfrm flipH="1">
              <a:off x="5990102" y="5700796"/>
              <a:ext cx="1060251" cy="461661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kumimoji="1" lang="zh-CN" altLang="en-US" sz="2400" b="1" dirty="0"/>
                <a:t>窗外流星</a:t>
              </a:r>
              <a:endParaRPr kumimoji="1" lang="en-US" altLang="zh-CN" sz="2400" b="1" dirty="0"/>
            </a:p>
          </p:txBody>
        </p:sp>
        <p:sp>
          <p:nvSpPr>
            <p:cNvPr id="7" name="矩形 6"/>
            <p:cNvSpPr/>
            <p:nvPr/>
          </p:nvSpPr>
          <p:spPr>
            <a:xfrm flipH="1">
              <a:off x="7331787" y="4446778"/>
              <a:ext cx="45719" cy="1703853"/>
            </a:xfrm>
            <a:prstGeom prst="rect">
              <a:avLst/>
            </a:prstGeom>
            <a:solidFill>
              <a:srgbClr val="075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30956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7" y="0"/>
            <a:ext cx="12193434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9510" y="410647"/>
            <a:ext cx="11266005" cy="2675712"/>
            <a:chOff x="7518398" y="3975265"/>
            <a:chExt cx="11266005" cy="2675712"/>
          </a:xfrm>
        </p:grpSpPr>
        <p:sp>
          <p:nvSpPr>
            <p:cNvPr id="4" name="文本框 3"/>
            <p:cNvSpPr txBox="1"/>
            <p:nvPr/>
          </p:nvSpPr>
          <p:spPr>
            <a:xfrm flipH="1">
              <a:off x="7518398" y="3975265"/>
              <a:ext cx="478971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 smtClean="0">
                  <a:solidFill>
                    <a:prstClr val="black"/>
                  </a:solidFill>
                  <a:latin typeface="Impact" panose="020B0806030902050204" pitchFamily="34" charset="0"/>
                </a:rPr>
                <a:t>2017</a:t>
              </a:r>
              <a:endParaRPr lang="zh-CN" altLang="en-US" sz="16600" b="1" dirty="0">
                <a:solidFill>
                  <a:prstClr val="black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flipH="1">
              <a:off x="15521979" y="5943095"/>
              <a:ext cx="3262424" cy="70788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kumimoji="1" lang="zh-CN" altLang="en-US" sz="4000" dirty="0">
                  <a:solidFill>
                    <a:prstClr val="black"/>
                  </a:solidFill>
                  <a:latin typeface="华文行楷" pitchFamily="2" charset="-122"/>
                  <a:ea typeface="华文行楷" pitchFamily="2" charset="-122"/>
                </a:rPr>
                <a:t>窗外流星作品</a:t>
              </a:r>
              <a:endParaRPr kumimoji="1" lang="en-US" altLang="zh-CN" sz="40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flipH="1">
              <a:off x="11760912" y="4418203"/>
              <a:ext cx="45719" cy="1703853"/>
            </a:xfrm>
            <a:prstGeom prst="rect">
              <a:avLst/>
            </a:prstGeom>
            <a:solidFill>
              <a:srgbClr val="075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 flipH="1">
            <a:off x="4727743" y="853585"/>
            <a:ext cx="7596951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b="1" dirty="0">
                <a:solidFill>
                  <a:prstClr val="black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第四届全国高校云计算应用创新大赛</a:t>
            </a:r>
            <a:endParaRPr kumimoji="1" lang="en-US" altLang="zh-CN" sz="3600" b="1" dirty="0">
              <a:solidFill>
                <a:prstClr val="black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  <a:p>
            <a:endParaRPr kumimoji="1" lang="en-US" altLang="zh-CN" sz="2800" b="1" dirty="0">
              <a:solidFill>
                <a:prstClr val="black"/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  <a:p>
            <a:r>
              <a:rPr kumimoji="1" lang="zh-CN" altLang="en-US" sz="2800" b="1" dirty="0">
                <a:solidFill>
                  <a:prstClr val="black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命题四</a:t>
            </a:r>
            <a:r>
              <a:rPr kumimoji="1" lang="en-US" altLang="zh-CN" sz="2800" b="1" dirty="0">
                <a:solidFill>
                  <a:prstClr val="black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--</a:t>
            </a:r>
            <a:r>
              <a:rPr kumimoji="1" lang="zh-CN" altLang="en-US" sz="2800" b="1" dirty="0">
                <a:solidFill>
                  <a:prstClr val="black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基于深度学习技术的恶意访问识别</a:t>
            </a:r>
          </a:p>
        </p:txBody>
      </p:sp>
      <p:sp>
        <p:nvSpPr>
          <p:cNvPr id="11" name="矩形 10"/>
          <p:cNvSpPr/>
          <p:nvPr/>
        </p:nvSpPr>
        <p:spPr>
          <a:xfrm flipH="1">
            <a:off x="8862530" y="3057523"/>
            <a:ext cx="2588250" cy="70788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kumimoji="1" lang="zh-CN" altLang="en-US" sz="40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金科云盾</a:t>
            </a:r>
            <a:endParaRPr kumimoji="1" lang="en-US" altLang="zh-CN" sz="4000" dirty="0">
              <a:solidFill>
                <a:prstClr val="black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210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5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946" y="172418"/>
            <a:ext cx="2418485" cy="1251795"/>
            <a:chOff x="1222567" y="1801193"/>
            <a:chExt cx="2418485" cy="1251795"/>
          </a:xfrm>
        </p:grpSpPr>
        <p:grpSp>
          <p:nvGrpSpPr>
            <p:cNvPr id="14" name="Group 11"/>
            <p:cNvGrpSpPr>
              <a:grpSpLocks noChangeAspect="1"/>
            </p:cNvGrpSpPr>
            <p:nvPr/>
          </p:nvGrpSpPr>
          <p:grpSpPr>
            <a:xfrm>
              <a:off x="1986594" y="1801193"/>
              <a:ext cx="900000" cy="900000"/>
              <a:chOff x="5385173" y="1917525"/>
              <a:chExt cx="1440000" cy="1440000"/>
            </a:xfrm>
          </p:grpSpPr>
          <p:sp>
            <p:nvSpPr>
              <p:cNvPr id="20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44"/>
            <p:cNvGrpSpPr/>
            <p:nvPr/>
          </p:nvGrpSpPr>
          <p:grpSpPr>
            <a:xfrm>
              <a:off x="2227616" y="2064784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18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22567" y="2714434"/>
              <a:ext cx="2418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3F3F3F"/>
                  </a:solidFill>
                  <a:latin typeface="Lato" panose="020F0502020204030203" pitchFamily="34" charset="0"/>
                </a:rPr>
                <a:t>设计方案</a:t>
              </a:r>
              <a:endParaRPr lang="id-ID" altLang="zh-CN" sz="1600" b="1" dirty="0">
                <a:solidFill>
                  <a:srgbClr val="3F3F3F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765022" y="273488"/>
            <a:ext cx="29642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3F3F3F"/>
                </a:solidFill>
                <a:latin typeface="Lato" panose="020F0502020204030203" pitchFamily="34" charset="0"/>
              </a:rPr>
              <a:t>需求整体</a:t>
            </a:r>
            <a:r>
              <a:rPr lang="zh-CN" altLang="en-US" sz="3600" b="1" dirty="0">
                <a:solidFill>
                  <a:srgbClr val="3F3F3F"/>
                </a:solidFill>
                <a:latin typeface="Lato" panose="020F0502020204030203" pitchFamily="34" charset="0"/>
              </a:rPr>
              <a:t>架构</a:t>
            </a:r>
            <a:endParaRPr lang="id-ID" altLang="zh-CN" sz="3600" b="1" dirty="0">
              <a:solidFill>
                <a:srgbClr val="3F3F3F"/>
              </a:solidFill>
              <a:latin typeface="Lato" panose="020F050202020403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3" y="1590052"/>
            <a:ext cx="11171428" cy="455238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1171377" y="2168041"/>
            <a:ext cx="1027191" cy="55403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训练日志</a:t>
            </a:r>
          </a:p>
        </p:txBody>
      </p:sp>
      <p:sp>
        <p:nvSpPr>
          <p:cNvPr id="7" name="右箭头 6"/>
          <p:cNvSpPr/>
          <p:nvPr/>
        </p:nvSpPr>
        <p:spPr>
          <a:xfrm>
            <a:off x="1135454" y="2964929"/>
            <a:ext cx="1063113" cy="5845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</a:rPr>
              <a:t>实际日志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80855" y="1424213"/>
            <a:ext cx="113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数据收集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80518" y="4478482"/>
            <a:ext cx="171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神经网络算法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0099" y="5957767"/>
            <a:ext cx="191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实时监控、展示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7418" y="1340427"/>
            <a:ext cx="121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2">
                    <a:lumMod val="50000"/>
                  </a:schemeClr>
                </a:solidFill>
              </a:rPr>
              <a:t>数据存储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左箭头 8"/>
          <p:cNvSpPr/>
          <p:nvPr/>
        </p:nvSpPr>
        <p:spPr>
          <a:xfrm>
            <a:off x="8327648" y="5081010"/>
            <a:ext cx="1058082" cy="59675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实际数据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左箭头 9"/>
          <p:cNvSpPr/>
          <p:nvPr/>
        </p:nvSpPr>
        <p:spPr>
          <a:xfrm>
            <a:off x="8327648" y="5081010"/>
            <a:ext cx="1107415" cy="571599"/>
          </a:xfrm>
          <a:prstGeom prst="lef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C000"/>
                </a:solidFill>
              </a:rPr>
              <a:t>训练日志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34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06315 -1.48148E-6 C 0.09141 -1.48148E-6 0.1263 0.01111 0.1263 0.02014 L 0.1263 0.0405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3 0.04051 L 0.31432 0.040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32 0.04051 L 0.47149 0.0405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8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149 0.04051 L 0.4724 0.1122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8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24 0.11227 L 0.58841 0.1136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8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0"/>
                            </p:stCondLst>
                            <p:childTnLst>
                              <p:par>
                                <p:cTn id="32" presetID="42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841 0.11366 L 0.59011 0.4192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0.12773 -0.0780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0"/>
                            </p:stCondLst>
                            <p:childTnLst>
                              <p:par>
                                <p:cTn id="5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774 -0.07801 L 0.31575 -0.0780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0"/>
                            </p:stCondLst>
                            <p:childTnLst>
                              <p:par>
                                <p:cTn id="5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576 -0.07801 L 0.41081 -0.0780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000"/>
                            </p:stCondLst>
                            <p:childTnLst>
                              <p:par>
                                <p:cTn id="56" presetID="8" presetClass="emph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0"/>
                            </p:stCondLst>
                            <p:childTnLst>
                              <p:par>
                                <p:cTn id="59" presetID="42" presetClass="path" presetSubtype="0" accel="50000" decel="5000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081 -0.07801 L 0.40911 -0.1588 " pathEditMode="relative" rAng="0" ptsTypes="AA">
                                      <p:cBhvr>
                                        <p:cTn id="60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3400"/>
                            </p:stCondLst>
                            <p:childTnLst>
                              <p:par>
                                <p:cTn id="62" presetID="8" presetClass="emph" presetSubtype="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400"/>
                            </p:stCondLst>
                            <p:childTnLst>
                              <p:par>
                                <p:cTn id="65" presetID="42" presetClass="path" presetSubtype="0" accel="50000" decel="5000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912 -0.1588 L 0.58659 -0.16968 " pathEditMode="relative" rAng="0" ptsTypes="AA">
                                      <p:cBhvr>
                                        <p:cTn id="66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800"/>
                            </p:stCondLst>
                            <p:childTnLst>
                              <p:par>
                                <p:cTn id="68" presetID="42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08 -0.07801 L 0.47292 -0.0780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800"/>
                            </p:stCondLst>
                            <p:childTnLst>
                              <p:par>
                                <p:cTn id="71" presetID="8" presetClass="emph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800"/>
                            </p:stCondLst>
                            <p:childTnLst>
                              <p:par>
                                <p:cTn id="74" presetID="42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292 -0.07801 L 0.47383 -0.0062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800"/>
                            </p:stCondLst>
                            <p:childTnLst>
                              <p:par>
                                <p:cTn id="77" presetID="8" presetClass="emph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1800"/>
                            </p:stCondLst>
                            <p:childTnLst>
                              <p:par>
                                <p:cTn id="80" presetID="42" presetClass="path" presetSubtype="0" accel="50000" decel="5000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383 -0.00625 L 0.58984 -0.0048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3800"/>
                            </p:stCondLst>
                            <p:childTnLst>
                              <p:par>
                                <p:cTn id="83" presetID="8" presetClass="emph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4800"/>
                            </p:stCondLst>
                            <p:childTnLst>
                              <p:par>
                                <p:cTn id="86" presetID="42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984 -0.00486 L 0.59075 0.3034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800"/>
                            </p:stCondLst>
                            <p:childTnLst>
                              <p:par>
                                <p:cTn id="89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68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680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25066 0.01019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39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6" grpId="7" animBg="1"/>
      <p:bldP spid="6" grpId="8" animBg="1"/>
      <p:bldP spid="6" grpId="9" animBg="1"/>
      <p:bldP spid="6" grpId="10" animBg="1"/>
      <p:bldP spid="7" grpId="0" animBg="1"/>
      <p:bldP spid="7" grpId="1" animBg="1"/>
      <p:bldP spid="7" grpId="2" animBg="1"/>
      <p:bldP spid="7" grpId="3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  <p:bldP spid="7" grpId="18" animBg="1"/>
      <p:bldP spid="7" grpId="19" animBg="1"/>
      <p:bldP spid="9" grpId="0" animBg="1"/>
      <p:bldP spid="9" grpId="1" animBg="1"/>
      <p:bldP spid="10" grpId="0" animBg="1"/>
      <p:bldP spid="10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dmin\Desktop\提交材料\需求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3" y="1085659"/>
            <a:ext cx="6572250" cy="467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6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946" y="172418"/>
            <a:ext cx="2418485" cy="1251795"/>
            <a:chOff x="1222567" y="1801193"/>
            <a:chExt cx="2418485" cy="1251795"/>
          </a:xfrm>
        </p:grpSpPr>
        <p:grpSp>
          <p:nvGrpSpPr>
            <p:cNvPr id="14" name="Group 11"/>
            <p:cNvGrpSpPr>
              <a:grpSpLocks noChangeAspect="1"/>
            </p:cNvGrpSpPr>
            <p:nvPr/>
          </p:nvGrpSpPr>
          <p:grpSpPr>
            <a:xfrm>
              <a:off x="1986594" y="1801193"/>
              <a:ext cx="900000" cy="900000"/>
              <a:chOff x="5385173" y="1917525"/>
              <a:chExt cx="1440000" cy="1440000"/>
            </a:xfrm>
          </p:grpSpPr>
          <p:sp>
            <p:nvSpPr>
              <p:cNvPr id="20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44"/>
            <p:cNvGrpSpPr/>
            <p:nvPr/>
          </p:nvGrpSpPr>
          <p:grpSpPr>
            <a:xfrm>
              <a:off x="2227616" y="2064784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18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22567" y="2714434"/>
              <a:ext cx="2418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3F3F3F"/>
                  </a:solidFill>
                  <a:latin typeface="Lato" panose="020F0502020204030203" pitchFamily="34" charset="0"/>
                </a:rPr>
                <a:t>设计方案</a:t>
              </a:r>
              <a:endParaRPr lang="id-ID" altLang="zh-CN" sz="1600" b="1" dirty="0">
                <a:solidFill>
                  <a:srgbClr val="3F3F3F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740654" y="273489"/>
            <a:ext cx="25010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F3F3F"/>
                </a:solidFill>
                <a:latin typeface="Lato" panose="020F0502020204030203" pitchFamily="34" charset="0"/>
              </a:rPr>
              <a:t>需求零架构</a:t>
            </a:r>
            <a:endParaRPr lang="id-ID" altLang="zh-CN" sz="3600" b="1" dirty="0">
              <a:solidFill>
                <a:srgbClr val="3F3F3F"/>
              </a:solidFill>
              <a:latin typeface="Lato" panose="020F050202020403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03307" y="1934720"/>
            <a:ext cx="3631444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搭建基于</a:t>
            </a:r>
            <a:r>
              <a:rPr lang="en-US" altLang="zh-CN" sz="2400" b="1" dirty="0" err="1"/>
              <a:t>Nginx+Tomcat</a:t>
            </a:r>
            <a:r>
              <a:rPr lang="zh-CN" altLang="en-US" sz="2400" b="1" dirty="0"/>
              <a:t>的网站</a:t>
            </a:r>
            <a:r>
              <a:rPr lang="zh-CN" altLang="en-US" sz="2400" b="1" dirty="0" smtClean="0"/>
              <a:t>，产生用于训练的数据</a:t>
            </a:r>
            <a:r>
              <a:rPr lang="zh-CN" altLang="en-US" sz="2400" b="1" dirty="0"/>
              <a:t>。</a:t>
            </a:r>
            <a:r>
              <a:rPr lang="en-US" altLang="zh-CN" sz="2400" b="1" dirty="0" err="1"/>
              <a:t>Nginx</a:t>
            </a:r>
            <a:r>
              <a:rPr lang="zh-CN" altLang="en-US" sz="2400" b="1" dirty="0"/>
              <a:t>还用于反向代理</a:t>
            </a:r>
            <a:r>
              <a:rPr lang="zh-CN" altLang="en-US" sz="2400" b="1" dirty="0" smtClean="0"/>
              <a:t>，实现负载</a:t>
            </a:r>
            <a:r>
              <a:rPr lang="zh-CN" altLang="en-US" sz="2400" b="1" dirty="0"/>
              <a:t>均衡</a:t>
            </a:r>
            <a:r>
              <a:rPr lang="zh-CN" altLang="en-US" sz="2400" b="1" dirty="0" smtClean="0"/>
              <a:t>，并统一</a:t>
            </a:r>
            <a:r>
              <a:rPr lang="zh-CN" altLang="en-US" sz="2400" b="1" dirty="0"/>
              <a:t>日志格式。</a:t>
            </a:r>
          </a:p>
        </p:txBody>
      </p:sp>
      <p:sp>
        <p:nvSpPr>
          <p:cNvPr id="2" name="右箭头 1"/>
          <p:cNvSpPr/>
          <p:nvPr/>
        </p:nvSpPr>
        <p:spPr>
          <a:xfrm>
            <a:off x="1119618" y="2551336"/>
            <a:ext cx="1130709" cy="4227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请求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1119618" y="4374255"/>
            <a:ext cx="1130709" cy="4227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请求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659255" y="3042951"/>
            <a:ext cx="1164809" cy="4492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请求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94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16914 0.081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1" y="407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-0.01181 L 0.16914 -0.1840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-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77 0.07963 L 0.40859 -0.1388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-109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77 -0.1956 L 0.41992 0.01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8" y="10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18268 -0.004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4" grpId="0" animBg="1"/>
      <p:bldP spid="24" grpId="1" animBg="1"/>
      <p:bldP spid="24" grpId="2" animBg="1"/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admin\Desktop\提交材料\需求架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62" y="436009"/>
            <a:ext cx="103155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7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946" y="172418"/>
            <a:ext cx="2418485" cy="1251795"/>
            <a:chOff x="1222567" y="1801193"/>
            <a:chExt cx="2418485" cy="1251795"/>
          </a:xfrm>
        </p:grpSpPr>
        <p:grpSp>
          <p:nvGrpSpPr>
            <p:cNvPr id="14" name="Group 11"/>
            <p:cNvGrpSpPr>
              <a:grpSpLocks noChangeAspect="1"/>
            </p:cNvGrpSpPr>
            <p:nvPr/>
          </p:nvGrpSpPr>
          <p:grpSpPr>
            <a:xfrm>
              <a:off x="1986594" y="1801193"/>
              <a:ext cx="900000" cy="900000"/>
              <a:chOff x="5385173" y="1917525"/>
              <a:chExt cx="1440000" cy="1440000"/>
            </a:xfrm>
          </p:grpSpPr>
          <p:sp>
            <p:nvSpPr>
              <p:cNvPr id="20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44"/>
            <p:cNvGrpSpPr/>
            <p:nvPr/>
          </p:nvGrpSpPr>
          <p:grpSpPr>
            <a:xfrm>
              <a:off x="2227616" y="2064784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18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22567" y="2714434"/>
              <a:ext cx="2418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3F3F3F"/>
                  </a:solidFill>
                  <a:latin typeface="Lato" panose="020F0502020204030203" pitchFamily="34" charset="0"/>
                </a:rPr>
                <a:t>设计方案</a:t>
              </a:r>
              <a:endParaRPr lang="id-ID" altLang="zh-CN" sz="1600" b="1" dirty="0">
                <a:solidFill>
                  <a:srgbClr val="3F3F3F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740654" y="273489"/>
            <a:ext cx="25010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F3F3F"/>
                </a:solidFill>
                <a:latin typeface="Lato" panose="020F0502020204030203" pitchFamily="34" charset="0"/>
              </a:rPr>
              <a:t>需求一架构</a:t>
            </a:r>
            <a:endParaRPr lang="id-ID" altLang="zh-CN" sz="3600" b="1" dirty="0">
              <a:solidFill>
                <a:srgbClr val="3F3F3F"/>
              </a:solidFill>
              <a:latin typeface="Lato" panose="020F050202020403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22919" y="4572811"/>
            <a:ext cx="546908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在得到深度学习训练模型之后，再将被攻击网站的实际数据通过</a:t>
            </a:r>
            <a:r>
              <a:rPr lang="en-US" altLang="zh-CN" sz="2000" b="1" dirty="0" err="1">
                <a:solidFill>
                  <a:srgbClr val="FF0000"/>
                </a:solidFill>
              </a:rPr>
              <a:t>Logstash</a:t>
            </a:r>
            <a:r>
              <a:rPr lang="zh-CN" altLang="en-US" sz="2000" b="1" dirty="0">
                <a:solidFill>
                  <a:srgbClr val="FF0000"/>
                </a:solidFill>
              </a:rPr>
              <a:t>过滤、收集，</a:t>
            </a:r>
            <a:r>
              <a:rPr lang="zh-CN" altLang="en-US" sz="2000" b="1" dirty="0"/>
              <a:t>在</a:t>
            </a:r>
            <a:r>
              <a:rPr lang="en-US" altLang="zh-CN" sz="2000" b="1" dirty="0"/>
              <a:t>HDFS</a:t>
            </a:r>
            <a:r>
              <a:rPr lang="zh-CN" altLang="en-US" sz="2000" b="1" dirty="0"/>
              <a:t>集群中保存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天，</a:t>
            </a:r>
            <a:r>
              <a:rPr lang="zh-CN" altLang="en-US" sz="2000" b="1" dirty="0">
                <a:solidFill>
                  <a:srgbClr val="FF0000"/>
                </a:solidFill>
              </a:rPr>
              <a:t>实时使用</a:t>
            </a:r>
            <a:r>
              <a:rPr lang="en-US" altLang="zh-CN" sz="2000" b="1" dirty="0" err="1">
                <a:solidFill>
                  <a:srgbClr val="FF0000"/>
                </a:solidFill>
              </a:rPr>
              <a:t>Elasticsearch</a:t>
            </a:r>
            <a:r>
              <a:rPr lang="zh-CN" altLang="en-US" sz="2000" b="1" dirty="0">
                <a:solidFill>
                  <a:srgbClr val="FF0000"/>
                </a:solidFill>
              </a:rPr>
              <a:t>检索，</a:t>
            </a:r>
            <a:r>
              <a:rPr lang="en-US" altLang="zh-CN" sz="2000" b="1" dirty="0" err="1">
                <a:solidFill>
                  <a:srgbClr val="FF0000"/>
                </a:solidFill>
              </a:rPr>
              <a:t>Kibana</a:t>
            </a:r>
            <a:r>
              <a:rPr lang="zh-CN" altLang="en-US" sz="2000" b="1" dirty="0">
                <a:solidFill>
                  <a:srgbClr val="FF0000"/>
                </a:solidFill>
              </a:rPr>
              <a:t>监控</a:t>
            </a:r>
            <a:r>
              <a:rPr lang="zh-CN" altLang="en-US" sz="2000" b="1" dirty="0"/>
              <a:t>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66506" y="4022134"/>
            <a:ext cx="4843644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正常访问网站并</a:t>
            </a:r>
            <a:r>
              <a:rPr lang="zh-CN" altLang="en-US" sz="2000" b="1" dirty="0">
                <a:solidFill>
                  <a:srgbClr val="FF0000"/>
                </a:solidFill>
              </a:rPr>
              <a:t>全面模拟多种恶意攻击</a:t>
            </a:r>
            <a:r>
              <a:rPr lang="zh-CN" altLang="en-US" sz="2000" b="1" dirty="0"/>
              <a:t>来攻击搭建的网站，产生训练数据。训练数据通过</a:t>
            </a:r>
            <a:r>
              <a:rPr lang="en-US" altLang="zh-CN" sz="2000" b="1" dirty="0" err="1">
                <a:solidFill>
                  <a:srgbClr val="FF0000"/>
                </a:solidFill>
              </a:rPr>
              <a:t>Logstash</a:t>
            </a:r>
            <a:r>
              <a:rPr lang="zh-CN" altLang="en-US" sz="2000" b="1" dirty="0">
                <a:solidFill>
                  <a:srgbClr val="FF0000"/>
                </a:solidFill>
              </a:rPr>
              <a:t>过滤，分类导入</a:t>
            </a:r>
            <a:r>
              <a:rPr lang="en-US" altLang="zh-CN" sz="2000" b="1" dirty="0" err="1">
                <a:solidFill>
                  <a:srgbClr val="FF0000"/>
                </a:solidFill>
              </a:rPr>
              <a:t>Elasticsearch</a:t>
            </a:r>
            <a:r>
              <a:rPr lang="zh-CN" altLang="en-US" sz="2000" b="1" dirty="0">
                <a:solidFill>
                  <a:srgbClr val="FF0000"/>
                </a:solidFill>
              </a:rPr>
              <a:t>集群进行高效的检索并可通过</a:t>
            </a:r>
            <a:r>
              <a:rPr lang="en-US" altLang="zh-CN" sz="2000" b="1" dirty="0" err="1">
                <a:solidFill>
                  <a:srgbClr val="FF0000"/>
                </a:solidFill>
              </a:rPr>
              <a:t>Kibana</a:t>
            </a:r>
            <a:r>
              <a:rPr lang="zh-CN" altLang="en-US" sz="2000" b="1" dirty="0">
                <a:solidFill>
                  <a:srgbClr val="FF0000"/>
                </a:solidFill>
              </a:rPr>
              <a:t>监控</a:t>
            </a:r>
            <a:r>
              <a:rPr lang="zh-CN" altLang="en-US" sz="2000" b="1" dirty="0"/>
              <a:t>。</a:t>
            </a:r>
          </a:p>
        </p:txBody>
      </p:sp>
      <p:sp>
        <p:nvSpPr>
          <p:cNvPr id="2" name="右箭头 1"/>
          <p:cNvSpPr/>
          <p:nvPr/>
        </p:nvSpPr>
        <p:spPr>
          <a:xfrm>
            <a:off x="1019123" y="1687804"/>
            <a:ext cx="1219200" cy="42850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C000"/>
                </a:solidFill>
              </a:rPr>
              <a:t>训练数据</a:t>
            </a:r>
          </a:p>
        </p:txBody>
      </p:sp>
      <p:sp>
        <p:nvSpPr>
          <p:cNvPr id="3" name="右箭头 2"/>
          <p:cNvSpPr/>
          <p:nvPr/>
        </p:nvSpPr>
        <p:spPr>
          <a:xfrm>
            <a:off x="1009071" y="3157684"/>
            <a:ext cx="1205370" cy="405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实际数据</a:t>
            </a:r>
          </a:p>
        </p:txBody>
      </p:sp>
      <p:sp>
        <p:nvSpPr>
          <p:cNvPr id="4" name="右箭头 3"/>
          <p:cNvSpPr/>
          <p:nvPr/>
        </p:nvSpPr>
        <p:spPr>
          <a:xfrm>
            <a:off x="5678284" y="2114867"/>
            <a:ext cx="1195318" cy="389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C000"/>
                </a:solidFill>
              </a:rPr>
              <a:t>训练数据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5660262" y="2141248"/>
            <a:ext cx="1195318" cy="3895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实际数据</a:t>
            </a:r>
          </a:p>
        </p:txBody>
      </p:sp>
      <p:sp>
        <p:nvSpPr>
          <p:cNvPr id="26" name="右箭头 25"/>
          <p:cNvSpPr/>
          <p:nvPr/>
        </p:nvSpPr>
        <p:spPr>
          <a:xfrm>
            <a:off x="5660262" y="2125401"/>
            <a:ext cx="1195318" cy="38954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C000"/>
                </a:solidFill>
              </a:rPr>
              <a:t>训练数据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5669273" y="2145080"/>
            <a:ext cx="1195318" cy="3895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实际数据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94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05 0.03125 L 0.14467 0.0696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66 0.06967 L 0.28815 0.031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15 0.03125 L 0.33568 0.03125 C 0.35756 0.03125 0.3836 0.0426 0.3836 0.05255 L 0.3836 0.07246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36 0.06528 L 0.53737 -0.1189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2" y="-921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15117 0.213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106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14974 0.005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1204 L 0.14284 -0.08888 " pathEditMode="relative" rAng="0" ptsTypes="AA">
                                      <p:cBhvr>
                                        <p:cTn id="45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70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84 -0.08888 L 0.27878 -0.04398 " pathEditMode="relative" rAng="0" ptsTypes="AA">
                                      <p:cBhvr>
                                        <p:cTn id="48" dur="1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50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78 -0.04398 L 0.34206 -0.01805 " pathEditMode="relative" rAng="0" ptsTypes="AA">
                                      <p:cBhvr>
                                        <p:cTn id="54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100"/>
                            </p:stCondLst>
                            <p:childTnLst>
                              <p:par>
                                <p:cTn id="56" presetID="8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100"/>
                            </p:stCondLst>
                            <p:childTnLst>
                              <p:par>
                                <p:cTn id="59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206 -0.01805 L 0.34141 0.28866 " pathEditMode="relative" rAng="0" ptsTypes="AA">
                                      <p:cBhvr>
                                        <p:cTn id="6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400"/>
                            </p:stCondLst>
                            <p:childTnLst>
                              <p:par>
                                <p:cTn id="62" presetID="8" presetClass="emph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3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410"/>
                            </p:stCondLst>
                            <p:childTnLst>
                              <p:par>
                                <p:cTn id="65" presetID="43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78 -0.04398 L 0.33203 -0.04398 C 0.3556 -0.04398 0.38503 -0.07268 0.38503 -0.09583 L 0.38503 -0.14722 " pathEditMode="relative" rAng="0" ptsTypes="AAAA">
                                      <p:cBhvr>
                                        <p:cTn id="66" dur="159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03 -0.14722 L 0.52917 0.06227 " pathEditMode="relative" rAng="0" ptsTypes="AA">
                                      <p:cBhvr>
                                        <p:cTn id="74" dur="159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1046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15768 -0.18403 " pathEditMode="relative" rAng="0" ptsTypes="AA">
                                      <p:cBhvr>
                                        <p:cTn id="76" dur="159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-921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14818 0.0044 " pathEditMode="relative" rAng="0" ptsTypes="AA">
                                      <p:cBhvr>
                                        <p:cTn id="78" dur="169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5" animBg="1"/>
      <p:bldP spid="2" grpId="6" animBg="1"/>
      <p:bldP spid="2" grpId="7" animBg="1"/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3" grpId="8" animBg="1"/>
      <p:bldP spid="3" grpId="9" animBg="1"/>
      <p:bldP spid="4" grpId="0" animBg="1"/>
      <p:bldP spid="4" grpId="2" animBg="1"/>
      <p:bldP spid="4" grpId="3" animBg="1"/>
      <p:bldP spid="25" grpId="0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8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946" y="172418"/>
            <a:ext cx="2418485" cy="1251795"/>
            <a:chOff x="1222567" y="1801193"/>
            <a:chExt cx="2418485" cy="1251795"/>
          </a:xfrm>
        </p:grpSpPr>
        <p:grpSp>
          <p:nvGrpSpPr>
            <p:cNvPr id="14" name="Group 11"/>
            <p:cNvGrpSpPr>
              <a:grpSpLocks noChangeAspect="1"/>
            </p:cNvGrpSpPr>
            <p:nvPr/>
          </p:nvGrpSpPr>
          <p:grpSpPr>
            <a:xfrm>
              <a:off x="1986594" y="1801193"/>
              <a:ext cx="900000" cy="900000"/>
              <a:chOff x="5385173" y="1917525"/>
              <a:chExt cx="1440000" cy="1440000"/>
            </a:xfrm>
          </p:grpSpPr>
          <p:sp>
            <p:nvSpPr>
              <p:cNvPr id="20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44"/>
            <p:cNvGrpSpPr/>
            <p:nvPr/>
          </p:nvGrpSpPr>
          <p:grpSpPr>
            <a:xfrm>
              <a:off x="2227616" y="2064784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18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22567" y="2714434"/>
              <a:ext cx="2418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3F3F3F"/>
                  </a:solidFill>
                  <a:latin typeface="Lato" panose="020F0502020204030203" pitchFamily="34" charset="0"/>
                </a:rPr>
                <a:t>设计方案</a:t>
              </a:r>
              <a:endParaRPr lang="id-ID" altLang="zh-CN" sz="1600" b="1" dirty="0">
                <a:solidFill>
                  <a:srgbClr val="3F3F3F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740654" y="273489"/>
            <a:ext cx="25010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F3F3F"/>
                </a:solidFill>
                <a:latin typeface="Lato" panose="020F0502020204030203" pitchFamily="34" charset="0"/>
              </a:rPr>
              <a:t>需求二架构</a:t>
            </a:r>
            <a:endParaRPr lang="id-ID" altLang="zh-CN" sz="3600" b="1" dirty="0">
              <a:solidFill>
                <a:srgbClr val="3F3F3F"/>
              </a:solidFill>
              <a:latin typeface="Lato" panose="020F0502020204030203" pitchFamily="34" charset="0"/>
            </a:endParaRPr>
          </a:p>
        </p:txBody>
      </p:sp>
      <p:pic>
        <p:nvPicPr>
          <p:cNvPr id="23" name="Picture 2" descr="C:\Users\admin\Desktop\提交材料\需求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58" y="1333499"/>
            <a:ext cx="6076515" cy="463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687528" y="3886199"/>
            <a:ext cx="3554132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全面、多维度地分析</a:t>
            </a:r>
            <a:r>
              <a:rPr lang="zh-CN" altLang="en-US" sz="2000" b="1" dirty="0"/>
              <a:t>不同类型的攻击数据的特征，提取特征字段用于后续深度</a:t>
            </a:r>
            <a:r>
              <a:rPr lang="zh-CN" altLang="en-US" sz="2000" b="1" dirty="0" smtClean="0"/>
              <a:t>学习。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6194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53" y="760484"/>
            <a:ext cx="8494391" cy="54532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69836" y="6505225"/>
            <a:ext cx="43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2D221A3-D8C5-4ECD-A65E-1259E4903984}" type="slidenum">
              <a:rPr lang="id-ID" sz="1100">
                <a:solidFill>
                  <a:prstClr val="white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pPr algn="ctr"/>
              <a:t>9</a:t>
            </a:fld>
            <a:endParaRPr lang="id-ID" sz="1600" dirty="0">
              <a:solidFill>
                <a:prstClr val="white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946" y="172418"/>
            <a:ext cx="2418485" cy="1251795"/>
            <a:chOff x="1222567" y="1801193"/>
            <a:chExt cx="2418485" cy="1251795"/>
          </a:xfrm>
        </p:grpSpPr>
        <p:grpSp>
          <p:nvGrpSpPr>
            <p:cNvPr id="14" name="Group 11"/>
            <p:cNvGrpSpPr>
              <a:grpSpLocks noChangeAspect="1"/>
            </p:cNvGrpSpPr>
            <p:nvPr/>
          </p:nvGrpSpPr>
          <p:grpSpPr>
            <a:xfrm>
              <a:off x="1986594" y="1801193"/>
              <a:ext cx="900000" cy="900000"/>
              <a:chOff x="5385173" y="1917525"/>
              <a:chExt cx="1440000" cy="1440000"/>
            </a:xfrm>
          </p:grpSpPr>
          <p:sp>
            <p:nvSpPr>
              <p:cNvPr id="20" name="Oval 12"/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13"/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44"/>
            <p:cNvGrpSpPr/>
            <p:nvPr/>
          </p:nvGrpSpPr>
          <p:grpSpPr>
            <a:xfrm>
              <a:off x="2227616" y="2064784"/>
              <a:ext cx="423629" cy="370251"/>
              <a:chOff x="8296275" y="8293096"/>
              <a:chExt cx="1385888" cy="1211261"/>
            </a:xfrm>
            <a:solidFill>
              <a:schemeClr val="bg1"/>
            </a:solidFill>
          </p:grpSpPr>
          <p:sp>
            <p:nvSpPr>
              <p:cNvPr id="18" name="Freeform 8"/>
              <p:cNvSpPr>
                <a:spLocks noEditPoints="1"/>
              </p:cNvSpPr>
              <p:nvPr/>
            </p:nvSpPr>
            <p:spPr bwMode="auto">
              <a:xfrm>
                <a:off x="8296275" y="8293096"/>
                <a:ext cx="1385888" cy="1211261"/>
              </a:xfrm>
              <a:custGeom>
                <a:avLst/>
                <a:gdLst>
                  <a:gd name="T0" fmla="*/ 368 w 369"/>
                  <a:gd name="T1" fmla="*/ 190 h 323"/>
                  <a:gd name="T2" fmla="*/ 322 w 369"/>
                  <a:gd name="T3" fmla="*/ 17 h 323"/>
                  <a:gd name="T4" fmla="*/ 299 w 369"/>
                  <a:gd name="T5" fmla="*/ 0 h 323"/>
                  <a:gd name="T6" fmla="*/ 184 w 369"/>
                  <a:gd name="T7" fmla="*/ 0 h 323"/>
                  <a:gd name="T8" fmla="*/ 69 w 369"/>
                  <a:gd name="T9" fmla="*/ 0 h 323"/>
                  <a:gd name="T10" fmla="*/ 47 w 369"/>
                  <a:gd name="T11" fmla="*/ 17 h 323"/>
                  <a:gd name="T12" fmla="*/ 1 w 369"/>
                  <a:gd name="T13" fmla="*/ 190 h 323"/>
                  <a:gd name="T14" fmla="*/ 0 w 369"/>
                  <a:gd name="T15" fmla="*/ 196 h 323"/>
                  <a:gd name="T16" fmla="*/ 0 w 369"/>
                  <a:gd name="T17" fmla="*/ 276 h 323"/>
                  <a:gd name="T18" fmla="*/ 46 w 369"/>
                  <a:gd name="T19" fmla="*/ 323 h 323"/>
                  <a:gd name="T20" fmla="*/ 323 w 369"/>
                  <a:gd name="T21" fmla="*/ 323 h 323"/>
                  <a:gd name="T22" fmla="*/ 369 w 369"/>
                  <a:gd name="T23" fmla="*/ 276 h 323"/>
                  <a:gd name="T24" fmla="*/ 369 w 369"/>
                  <a:gd name="T25" fmla="*/ 196 h 323"/>
                  <a:gd name="T26" fmla="*/ 368 w 369"/>
                  <a:gd name="T27" fmla="*/ 190 h 323"/>
                  <a:gd name="T28" fmla="*/ 346 w 369"/>
                  <a:gd name="T29" fmla="*/ 276 h 323"/>
                  <a:gd name="T30" fmla="*/ 323 w 369"/>
                  <a:gd name="T31" fmla="*/ 299 h 323"/>
                  <a:gd name="T32" fmla="*/ 46 w 369"/>
                  <a:gd name="T33" fmla="*/ 299 h 323"/>
                  <a:gd name="T34" fmla="*/ 23 w 369"/>
                  <a:gd name="T35" fmla="*/ 276 h 323"/>
                  <a:gd name="T36" fmla="*/ 23 w 369"/>
                  <a:gd name="T37" fmla="*/ 196 h 323"/>
                  <a:gd name="T38" fmla="*/ 69 w 369"/>
                  <a:gd name="T39" fmla="*/ 23 h 323"/>
                  <a:gd name="T40" fmla="*/ 299 w 369"/>
                  <a:gd name="T41" fmla="*/ 23 h 323"/>
                  <a:gd name="T42" fmla="*/ 346 w 369"/>
                  <a:gd name="T43" fmla="*/ 196 h 323"/>
                  <a:gd name="T44" fmla="*/ 346 w 369"/>
                  <a:gd name="T45" fmla="*/ 27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23">
                    <a:moveTo>
                      <a:pt x="368" y="190"/>
                    </a:moveTo>
                    <a:cubicBezTo>
                      <a:pt x="322" y="17"/>
                      <a:pt x="322" y="17"/>
                      <a:pt x="322" y="17"/>
                    </a:cubicBezTo>
                    <a:cubicBezTo>
                      <a:pt x="319" y="7"/>
                      <a:pt x="310" y="0"/>
                      <a:pt x="299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9" y="0"/>
                      <a:pt x="50" y="7"/>
                      <a:pt x="47" y="1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0" y="192"/>
                      <a:pt x="0" y="194"/>
                      <a:pt x="0" y="196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302"/>
                      <a:pt x="21" y="323"/>
                      <a:pt x="46" y="323"/>
                    </a:cubicBezTo>
                    <a:cubicBezTo>
                      <a:pt x="323" y="323"/>
                      <a:pt x="323" y="323"/>
                      <a:pt x="323" y="323"/>
                    </a:cubicBezTo>
                    <a:cubicBezTo>
                      <a:pt x="348" y="323"/>
                      <a:pt x="369" y="302"/>
                      <a:pt x="369" y="276"/>
                    </a:cubicBezTo>
                    <a:cubicBezTo>
                      <a:pt x="369" y="196"/>
                      <a:pt x="369" y="196"/>
                      <a:pt x="369" y="196"/>
                    </a:cubicBezTo>
                    <a:cubicBezTo>
                      <a:pt x="369" y="194"/>
                      <a:pt x="368" y="192"/>
                      <a:pt x="368" y="190"/>
                    </a:cubicBezTo>
                    <a:close/>
                    <a:moveTo>
                      <a:pt x="346" y="276"/>
                    </a:moveTo>
                    <a:cubicBezTo>
                      <a:pt x="346" y="289"/>
                      <a:pt x="335" y="299"/>
                      <a:pt x="323" y="299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34" y="299"/>
                      <a:pt x="23" y="289"/>
                      <a:pt x="23" y="27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299" y="23"/>
                      <a:pt x="299" y="23"/>
                      <a:pt x="299" y="23"/>
                    </a:cubicBezTo>
                    <a:cubicBezTo>
                      <a:pt x="346" y="196"/>
                      <a:pt x="346" y="196"/>
                      <a:pt x="346" y="196"/>
                    </a:cubicBezTo>
                    <a:lnTo>
                      <a:pt x="34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8461376" y="8466137"/>
                <a:ext cx="1055689" cy="776288"/>
              </a:xfrm>
              <a:custGeom>
                <a:avLst/>
                <a:gdLst>
                  <a:gd name="T0" fmla="*/ 229 w 281"/>
                  <a:gd name="T1" fmla="*/ 0 h 207"/>
                  <a:gd name="T2" fmla="*/ 51 w 281"/>
                  <a:gd name="T3" fmla="*/ 0 h 207"/>
                  <a:gd name="T4" fmla="*/ 40 w 281"/>
                  <a:gd name="T5" fmla="*/ 9 h 207"/>
                  <a:gd name="T6" fmla="*/ 0 w 281"/>
                  <a:gd name="T7" fmla="*/ 147 h 207"/>
                  <a:gd name="T8" fmla="*/ 2 w 281"/>
                  <a:gd name="T9" fmla="*/ 157 h 207"/>
                  <a:gd name="T10" fmla="*/ 12 w 281"/>
                  <a:gd name="T11" fmla="*/ 161 h 207"/>
                  <a:gd name="T12" fmla="*/ 45 w 281"/>
                  <a:gd name="T13" fmla="*/ 161 h 207"/>
                  <a:gd name="T14" fmla="*/ 58 w 281"/>
                  <a:gd name="T15" fmla="*/ 161 h 207"/>
                  <a:gd name="T16" fmla="*/ 64 w 281"/>
                  <a:gd name="T17" fmla="*/ 161 h 207"/>
                  <a:gd name="T18" fmla="*/ 81 w 281"/>
                  <a:gd name="T19" fmla="*/ 195 h 207"/>
                  <a:gd name="T20" fmla="*/ 101 w 281"/>
                  <a:gd name="T21" fmla="*/ 207 h 207"/>
                  <a:gd name="T22" fmla="*/ 179 w 281"/>
                  <a:gd name="T23" fmla="*/ 207 h 207"/>
                  <a:gd name="T24" fmla="*/ 200 w 281"/>
                  <a:gd name="T25" fmla="*/ 195 h 207"/>
                  <a:gd name="T26" fmla="*/ 217 w 281"/>
                  <a:gd name="T27" fmla="*/ 161 h 207"/>
                  <a:gd name="T28" fmla="*/ 223 w 281"/>
                  <a:gd name="T29" fmla="*/ 161 h 207"/>
                  <a:gd name="T30" fmla="*/ 236 w 281"/>
                  <a:gd name="T31" fmla="*/ 161 h 207"/>
                  <a:gd name="T32" fmla="*/ 269 w 281"/>
                  <a:gd name="T33" fmla="*/ 161 h 207"/>
                  <a:gd name="T34" fmla="*/ 278 w 281"/>
                  <a:gd name="T35" fmla="*/ 157 h 207"/>
                  <a:gd name="T36" fmla="*/ 280 w 281"/>
                  <a:gd name="T37" fmla="*/ 147 h 207"/>
                  <a:gd name="T38" fmla="*/ 241 w 281"/>
                  <a:gd name="T39" fmla="*/ 9 h 207"/>
                  <a:gd name="T40" fmla="*/ 229 w 281"/>
                  <a:gd name="T41" fmla="*/ 0 h 207"/>
                  <a:gd name="T42" fmla="*/ 236 w 281"/>
                  <a:gd name="T43" fmla="*/ 138 h 207"/>
                  <a:gd name="T44" fmla="*/ 217 w 281"/>
                  <a:gd name="T45" fmla="*/ 138 h 207"/>
                  <a:gd name="T46" fmla="*/ 196 w 281"/>
                  <a:gd name="T47" fmla="*/ 151 h 207"/>
                  <a:gd name="T48" fmla="*/ 179 w 281"/>
                  <a:gd name="T49" fmla="*/ 184 h 207"/>
                  <a:gd name="T50" fmla="*/ 101 w 281"/>
                  <a:gd name="T51" fmla="*/ 184 h 207"/>
                  <a:gd name="T52" fmla="*/ 85 w 281"/>
                  <a:gd name="T53" fmla="*/ 151 h 207"/>
                  <a:gd name="T54" fmla="*/ 64 w 281"/>
                  <a:gd name="T55" fmla="*/ 138 h 207"/>
                  <a:gd name="T56" fmla="*/ 45 w 281"/>
                  <a:gd name="T57" fmla="*/ 138 h 207"/>
                  <a:gd name="T58" fmla="*/ 18 w 281"/>
                  <a:gd name="T59" fmla="*/ 138 h 207"/>
                  <a:gd name="T60" fmla="*/ 51 w 281"/>
                  <a:gd name="T61" fmla="*/ 12 h 207"/>
                  <a:gd name="T62" fmla="*/ 229 w 281"/>
                  <a:gd name="T63" fmla="*/ 12 h 207"/>
                  <a:gd name="T64" fmla="*/ 263 w 281"/>
                  <a:gd name="T65" fmla="*/ 138 h 207"/>
                  <a:gd name="T66" fmla="*/ 236 w 281"/>
                  <a:gd name="T67" fmla="*/ 13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1" h="207">
                    <a:moveTo>
                      <a:pt x="229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6" y="0"/>
                      <a:pt x="41" y="4"/>
                      <a:pt x="4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0" y="154"/>
                      <a:pt x="2" y="157"/>
                    </a:cubicBezTo>
                    <a:cubicBezTo>
                      <a:pt x="5" y="160"/>
                      <a:pt x="8" y="161"/>
                      <a:pt x="12" y="161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81" y="195"/>
                      <a:pt x="81" y="195"/>
                      <a:pt x="81" y="195"/>
                    </a:cubicBezTo>
                    <a:cubicBezTo>
                      <a:pt x="85" y="203"/>
                      <a:pt x="93" y="207"/>
                      <a:pt x="101" y="207"/>
                    </a:cubicBezTo>
                    <a:cubicBezTo>
                      <a:pt x="179" y="207"/>
                      <a:pt x="179" y="207"/>
                      <a:pt x="179" y="207"/>
                    </a:cubicBezTo>
                    <a:cubicBezTo>
                      <a:pt x="188" y="207"/>
                      <a:pt x="196" y="203"/>
                      <a:pt x="200" y="195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23" y="161"/>
                      <a:pt x="223" y="161"/>
                      <a:pt x="223" y="161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3" y="161"/>
                      <a:pt x="276" y="160"/>
                      <a:pt x="278" y="157"/>
                    </a:cubicBezTo>
                    <a:cubicBezTo>
                      <a:pt x="280" y="154"/>
                      <a:pt x="281" y="150"/>
                      <a:pt x="280" y="147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4"/>
                      <a:pt x="235" y="0"/>
                      <a:pt x="229" y="0"/>
                    </a:cubicBezTo>
                    <a:close/>
                    <a:moveTo>
                      <a:pt x="236" y="138"/>
                    </a:moveTo>
                    <a:cubicBezTo>
                      <a:pt x="217" y="138"/>
                      <a:pt x="217" y="138"/>
                      <a:pt x="217" y="138"/>
                    </a:cubicBezTo>
                    <a:cubicBezTo>
                      <a:pt x="208" y="138"/>
                      <a:pt x="200" y="143"/>
                      <a:pt x="196" y="151"/>
                    </a:cubicBezTo>
                    <a:cubicBezTo>
                      <a:pt x="179" y="184"/>
                      <a:pt x="179" y="184"/>
                      <a:pt x="179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81" y="143"/>
                      <a:pt x="73" y="138"/>
                      <a:pt x="64" y="138"/>
                    </a:cubicBezTo>
                    <a:cubicBezTo>
                      <a:pt x="45" y="138"/>
                      <a:pt x="45" y="138"/>
                      <a:pt x="45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229" y="12"/>
                      <a:pt x="229" y="12"/>
                      <a:pt x="229" y="12"/>
                    </a:cubicBezTo>
                    <a:cubicBezTo>
                      <a:pt x="263" y="138"/>
                      <a:pt x="263" y="138"/>
                      <a:pt x="263" y="138"/>
                    </a:cubicBezTo>
                    <a:lnTo>
                      <a:pt x="236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5C5C5C"/>
                  </a:solidFill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222567" y="2714434"/>
              <a:ext cx="2418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3F3F3F"/>
                  </a:solidFill>
                  <a:latin typeface="Lato" panose="020F0502020204030203" pitchFamily="34" charset="0"/>
                </a:rPr>
                <a:t>设计方案</a:t>
              </a:r>
              <a:endParaRPr lang="id-ID" altLang="zh-CN" sz="1600" b="1" dirty="0">
                <a:solidFill>
                  <a:srgbClr val="3F3F3F"/>
                </a:solidFill>
                <a:latin typeface="Lato" panose="020F0502020204030203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740654" y="273489"/>
            <a:ext cx="25010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F3F3F"/>
                </a:solidFill>
                <a:latin typeface="Lato" panose="020F0502020204030203" pitchFamily="34" charset="0"/>
              </a:rPr>
              <a:t>需求三架构</a:t>
            </a:r>
            <a:endParaRPr lang="id-ID" altLang="zh-CN" sz="3600" b="1" dirty="0">
              <a:solidFill>
                <a:srgbClr val="3F3F3F"/>
              </a:solidFill>
              <a:latin typeface="Lato" panose="020F050202020403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39254" y="4114800"/>
            <a:ext cx="3698405" cy="13388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搭建</a:t>
            </a:r>
            <a:r>
              <a:rPr lang="zh-CN" altLang="en-US" b="1" dirty="0"/>
              <a:t>深度学习框架</a:t>
            </a:r>
            <a:r>
              <a:rPr lang="en-US" altLang="zh-CN" b="1" dirty="0" err="1"/>
              <a:t>Keras</a:t>
            </a:r>
            <a:r>
              <a:rPr lang="zh-CN" altLang="en-US" b="1" dirty="0"/>
              <a:t>。根据需求</a:t>
            </a:r>
            <a:r>
              <a:rPr lang="zh-CN" altLang="en-US" b="1" dirty="0" smtClean="0"/>
              <a:t>二</a:t>
            </a:r>
            <a:r>
              <a:rPr lang="zh-CN" altLang="en-US" b="1" dirty="0"/>
              <a:t>分析</a:t>
            </a:r>
            <a:r>
              <a:rPr lang="zh-CN" altLang="en-US" b="1" dirty="0" smtClean="0"/>
              <a:t>的</a:t>
            </a:r>
            <a:r>
              <a:rPr lang="zh-CN" altLang="en-US" b="1" dirty="0"/>
              <a:t>特征字段进行训练数据的预处理和归一化操作。</a:t>
            </a:r>
          </a:p>
        </p:txBody>
      </p:sp>
      <p:sp>
        <p:nvSpPr>
          <p:cNvPr id="24" name="矩形 23"/>
          <p:cNvSpPr/>
          <p:nvPr/>
        </p:nvSpPr>
        <p:spPr>
          <a:xfrm>
            <a:off x="6896240" y="758968"/>
            <a:ext cx="5295760" cy="15314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结合人工神经网络算法</a:t>
            </a:r>
            <a:r>
              <a:rPr lang="en-US" altLang="zh-CN" sz="1600" b="1" dirty="0"/>
              <a:t>LSTM</a:t>
            </a:r>
            <a:r>
              <a:rPr lang="zh-CN" altLang="en-US" sz="1600" b="1" dirty="0"/>
              <a:t>，进行攻击识别模型的</a:t>
            </a:r>
            <a:r>
              <a:rPr lang="zh-CN" altLang="en-US" sz="1600" b="1" dirty="0" smtClean="0"/>
              <a:t>训练。再将</a:t>
            </a:r>
            <a:r>
              <a:rPr lang="zh-CN" altLang="en-US" sz="1600" b="1" dirty="0"/>
              <a:t>实时</a:t>
            </a:r>
            <a:r>
              <a:rPr lang="zh-CN" altLang="en-US" sz="1600" b="1" dirty="0" smtClean="0"/>
              <a:t>数据</a:t>
            </a:r>
            <a:r>
              <a:rPr lang="zh-CN" altLang="en-US" sz="1600" b="1" dirty="0"/>
              <a:t>进行预处理和归一化操作导入识别模型得到识别结果，</a:t>
            </a:r>
            <a:r>
              <a:rPr lang="zh-CN" altLang="en-US" sz="1600" b="1" dirty="0">
                <a:solidFill>
                  <a:srgbClr val="FF0000"/>
                </a:solidFill>
              </a:rPr>
              <a:t>并在</a:t>
            </a:r>
            <a:r>
              <a:rPr lang="en-US" altLang="zh-CN" sz="1600" b="1" dirty="0" err="1">
                <a:solidFill>
                  <a:srgbClr val="FF0000"/>
                </a:solidFill>
              </a:rPr>
              <a:t>Kibana</a:t>
            </a:r>
            <a:r>
              <a:rPr lang="zh-CN" altLang="en-US" sz="1600" b="1" dirty="0">
                <a:solidFill>
                  <a:srgbClr val="FF0000"/>
                </a:solidFill>
              </a:rPr>
              <a:t>中可视化展示</a:t>
            </a:r>
            <a:r>
              <a:rPr lang="zh-CN" altLang="en-US" sz="1600" b="1" dirty="0" smtClean="0"/>
              <a:t>。</a:t>
            </a:r>
            <a:endParaRPr lang="en-US" altLang="zh-CN" sz="1600" b="1" dirty="0" smtClean="0"/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</a:rPr>
              <a:t>训练效果和神经网络可由</a:t>
            </a:r>
            <a:r>
              <a:rPr lang="en-US" altLang="zh-CN" sz="1600" b="1" dirty="0" err="1">
                <a:solidFill>
                  <a:srgbClr val="FF0000"/>
                </a:solidFill>
              </a:rPr>
              <a:t>Matplotlib</a:t>
            </a:r>
            <a:r>
              <a:rPr lang="zh-CN" altLang="en-US" sz="1600" b="1" dirty="0">
                <a:solidFill>
                  <a:srgbClr val="FF0000"/>
                </a:solidFill>
              </a:rPr>
              <a:t>和</a:t>
            </a:r>
            <a:r>
              <a:rPr lang="en-US" altLang="zh-CN" sz="1600" b="1" dirty="0" err="1">
                <a:solidFill>
                  <a:srgbClr val="FF0000"/>
                </a:solidFill>
              </a:rPr>
              <a:t>Tensorboard</a:t>
            </a:r>
            <a:r>
              <a:rPr lang="zh-CN" altLang="en-US" sz="1600" b="1" dirty="0">
                <a:solidFill>
                  <a:srgbClr val="FF0000"/>
                </a:solidFill>
              </a:rPr>
              <a:t>可视化。</a:t>
            </a:r>
            <a:endParaRPr lang="zh-CN" altLang="en-US" sz="1600" b="1" dirty="0"/>
          </a:p>
        </p:txBody>
      </p:sp>
      <p:sp>
        <p:nvSpPr>
          <p:cNvPr id="3" name="右箭头 2"/>
          <p:cNvSpPr/>
          <p:nvPr/>
        </p:nvSpPr>
        <p:spPr>
          <a:xfrm>
            <a:off x="1757946" y="2944733"/>
            <a:ext cx="1362969" cy="5506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训练数据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 rot="16200000">
            <a:off x="5740223" y="5126161"/>
            <a:ext cx="1455628" cy="771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</a:rPr>
              <a:t>实际数据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44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5384E-6 4.44444E-6 L 0.17426 -0.00348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22 -0.00347 L 0.32982 -0.009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80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00013 -0.33912 " pathEditMode="relative" rAng="0" ptsTypes="AA">
                                      <p:cBhvr>
                                        <p:cTn id="21" dur="2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08 -0.32754 L 0.00169 -0.3331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4" grpId="3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moa Color Tuwek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2DA7E0"/>
      </a:accent1>
      <a:accent2>
        <a:srgbClr val="16A085"/>
      </a:accent2>
      <a:accent3>
        <a:srgbClr val="144F7A"/>
      </a:accent3>
      <a:accent4>
        <a:srgbClr val="F39C10"/>
      </a:accent4>
      <a:accent5>
        <a:srgbClr val="C0392B"/>
      </a:accent5>
      <a:accent6>
        <a:srgbClr val="4B2C50"/>
      </a:accent6>
      <a:hlink>
        <a:srgbClr val="0000BF"/>
      </a:hlink>
      <a:folHlink>
        <a:srgbClr val="5F006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1_Office Theme">
  <a:themeElements>
    <a:clrScheme name="Omoa Color Tuwek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2DA7E0"/>
      </a:accent1>
      <a:accent2>
        <a:srgbClr val="16A085"/>
      </a:accent2>
      <a:accent3>
        <a:srgbClr val="144F7A"/>
      </a:accent3>
      <a:accent4>
        <a:srgbClr val="F39C10"/>
      </a:accent4>
      <a:accent5>
        <a:srgbClr val="C0392B"/>
      </a:accent5>
      <a:accent6>
        <a:srgbClr val="4B2C50"/>
      </a:accent6>
      <a:hlink>
        <a:srgbClr val="0000BF"/>
      </a:hlink>
      <a:folHlink>
        <a:srgbClr val="5F006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3_Office Theme">
  <a:themeElements>
    <a:clrScheme name="Omoa Color Tuwek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2DA7E0"/>
      </a:accent1>
      <a:accent2>
        <a:srgbClr val="16A085"/>
      </a:accent2>
      <a:accent3>
        <a:srgbClr val="144F7A"/>
      </a:accent3>
      <a:accent4>
        <a:srgbClr val="F39C10"/>
      </a:accent4>
      <a:accent5>
        <a:srgbClr val="C0392B"/>
      </a:accent5>
      <a:accent6>
        <a:srgbClr val="4B2C50"/>
      </a:accent6>
      <a:hlink>
        <a:srgbClr val="0000BF"/>
      </a:hlink>
      <a:folHlink>
        <a:srgbClr val="5F006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5_Office Theme">
  <a:themeElements>
    <a:clrScheme name="Omoa Color Tuwek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2DA7E0"/>
      </a:accent1>
      <a:accent2>
        <a:srgbClr val="16A085"/>
      </a:accent2>
      <a:accent3>
        <a:srgbClr val="144F7A"/>
      </a:accent3>
      <a:accent4>
        <a:srgbClr val="F39C10"/>
      </a:accent4>
      <a:accent5>
        <a:srgbClr val="C0392B"/>
      </a:accent5>
      <a:accent6>
        <a:srgbClr val="4B2C50"/>
      </a:accent6>
      <a:hlink>
        <a:srgbClr val="0000BF"/>
      </a:hlink>
      <a:folHlink>
        <a:srgbClr val="5F006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6.xml><?xml version="1.0" encoding="utf-8"?>
<a:theme xmlns:a="http://schemas.openxmlformats.org/drawingml/2006/main" name="4_Office Theme">
  <a:themeElements>
    <a:clrScheme name="Omoa Color Tuwek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2DA7E0"/>
      </a:accent1>
      <a:accent2>
        <a:srgbClr val="16A085"/>
      </a:accent2>
      <a:accent3>
        <a:srgbClr val="144F7A"/>
      </a:accent3>
      <a:accent4>
        <a:srgbClr val="F39C10"/>
      </a:accent4>
      <a:accent5>
        <a:srgbClr val="C0392B"/>
      </a:accent5>
      <a:accent6>
        <a:srgbClr val="4B2C50"/>
      </a:accent6>
      <a:hlink>
        <a:srgbClr val="0000BF"/>
      </a:hlink>
      <a:folHlink>
        <a:srgbClr val="5F006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7.xml><?xml version="1.0" encoding="utf-8"?>
<a:theme xmlns:a="http://schemas.openxmlformats.org/drawingml/2006/main" name="6_Office Theme">
  <a:themeElements>
    <a:clrScheme name="Omoa Color Tuwek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2DA7E0"/>
      </a:accent1>
      <a:accent2>
        <a:srgbClr val="16A085"/>
      </a:accent2>
      <a:accent3>
        <a:srgbClr val="144F7A"/>
      </a:accent3>
      <a:accent4>
        <a:srgbClr val="F39C10"/>
      </a:accent4>
      <a:accent5>
        <a:srgbClr val="C0392B"/>
      </a:accent5>
      <a:accent6>
        <a:srgbClr val="4B2C50"/>
      </a:accent6>
      <a:hlink>
        <a:srgbClr val="0000BF"/>
      </a:hlink>
      <a:folHlink>
        <a:srgbClr val="5F006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8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moa Color Tuwek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2DA7E0"/>
    </a:accent1>
    <a:accent2>
      <a:srgbClr val="16A085"/>
    </a:accent2>
    <a:accent3>
      <a:srgbClr val="144F7A"/>
    </a:accent3>
    <a:accent4>
      <a:srgbClr val="F39C10"/>
    </a:accent4>
    <a:accent5>
      <a:srgbClr val="C0392B"/>
    </a:accent5>
    <a:accent6>
      <a:srgbClr val="4B2C50"/>
    </a:accent6>
    <a:hlink>
      <a:srgbClr val="0000BF"/>
    </a:hlink>
    <a:folHlink>
      <a:srgbClr val="5F0060"/>
    </a:folHlink>
  </a:clrScheme>
</a:themeOverride>
</file>

<file path=ppt/theme/themeOverride2.xml><?xml version="1.0" encoding="utf-8"?>
<a:themeOverride xmlns:a="http://schemas.openxmlformats.org/drawingml/2006/main">
  <a:clrScheme name="Omoa Color Tuwek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2DA7E0"/>
    </a:accent1>
    <a:accent2>
      <a:srgbClr val="16A085"/>
    </a:accent2>
    <a:accent3>
      <a:srgbClr val="144F7A"/>
    </a:accent3>
    <a:accent4>
      <a:srgbClr val="F39C10"/>
    </a:accent4>
    <a:accent5>
      <a:srgbClr val="C0392B"/>
    </a:accent5>
    <a:accent6>
      <a:srgbClr val="4B2C50"/>
    </a:accent6>
    <a:hlink>
      <a:srgbClr val="0000BF"/>
    </a:hlink>
    <a:folHlink>
      <a:srgbClr val="5F0060"/>
    </a:folHlink>
  </a:clrScheme>
</a:themeOverride>
</file>

<file path=ppt/theme/themeOverride3.xml><?xml version="1.0" encoding="utf-8"?>
<a:themeOverride xmlns:a="http://schemas.openxmlformats.org/drawingml/2006/main">
  <a:clrScheme name="Omoa Color Tuwek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2DA7E0"/>
    </a:accent1>
    <a:accent2>
      <a:srgbClr val="16A085"/>
    </a:accent2>
    <a:accent3>
      <a:srgbClr val="144F7A"/>
    </a:accent3>
    <a:accent4>
      <a:srgbClr val="F39C10"/>
    </a:accent4>
    <a:accent5>
      <a:srgbClr val="C0392B"/>
    </a:accent5>
    <a:accent6>
      <a:srgbClr val="4B2C50"/>
    </a:accent6>
    <a:hlink>
      <a:srgbClr val="0000BF"/>
    </a:hlink>
    <a:folHlink>
      <a:srgbClr val="5F006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16231</TotalTime>
  <Words>1738</Words>
  <Application>Microsoft Office PowerPoint</Application>
  <PresentationFormat>自定义</PresentationFormat>
  <Paragraphs>300</Paragraphs>
  <Slides>41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8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Office 主题</vt:lpstr>
      <vt:lpstr>Office Theme</vt:lpstr>
      <vt:lpstr>1_Office Theme</vt:lpstr>
      <vt:lpstr>3_Office Theme</vt:lpstr>
      <vt:lpstr>5_Office Theme</vt:lpstr>
      <vt:lpstr>4_Office Theme</vt:lpstr>
      <vt:lpstr>6_Office Theme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Qiankai</dc:creator>
  <cp:lastModifiedBy>admin</cp:lastModifiedBy>
  <cp:revision>534</cp:revision>
  <dcterms:created xsi:type="dcterms:W3CDTF">2016-04-02T14:35:31Z</dcterms:created>
  <dcterms:modified xsi:type="dcterms:W3CDTF">2018-04-26T04:57:13Z</dcterms:modified>
</cp:coreProperties>
</file>